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0"/>
  </p:notesMasterIdLst>
  <p:handoutMasterIdLst>
    <p:handoutMasterId r:id="rId21"/>
  </p:handoutMasterIdLst>
  <p:sldIdLst>
    <p:sldId id="256" r:id="rId2"/>
    <p:sldId id="257" r:id="rId3"/>
    <p:sldId id="258" r:id="rId4"/>
    <p:sldId id="301" r:id="rId5"/>
    <p:sldId id="302" r:id="rId6"/>
    <p:sldId id="303" r:id="rId7"/>
    <p:sldId id="304" r:id="rId8"/>
    <p:sldId id="305" r:id="rId9"/>
    <p:sldId id="306" r:id="rId10"/>
    <p:sldId id="312" r:id="rId11"/>
    <p:sldId id="313" r:id="rId12"/>
    <p:sldId id="314" r:id="rId13"/>
    <p:sldId id="315" r:id="rId14"/>
    <p:sldId id="316" r:id="rId15"/>
    <p:sldId id="318" r:id="rId16"/>
    <p:sldId id="319" r:id="rId17"/>
    <p:sldId id="317" r:id="rId18"/>
    <p:sldId id="291" r:id="rId1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71" autoAdjust="0"/>
  </p:normalViewPr>
  <p:slideViewPr>
    <p:cSldViewPr>
      <p:cViewPr varScale="1">
        <p:scale>
          <a:sx n="143" d="100"/>
          <a:sy n="143" d="100"/>
        </p:scale>
        <p:origin x="684" y="10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1ED76CC-472E-4F85-A57B-75B0A06FAC35}" type="datetimeFigureOut">
              <a:rPr lang="en-US" smtClean="0"/>
              <a:t>8/3/2016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1653601-5277-4CC2-A5FE-DAD95FA16F78}" type="slidenum">
              <a:rPr lang="en-US" smtClean="0"/>
              <a:t>‹#›</a:t>
            </a:fld>
            <a:endParaRPr lang="en-US"/>
          </a:p>
        </p:txBody>
      </p:sp>
    </p:spTree>
    <p:extLst>
      <p:ext uri="{BB962C8B-B14F-4D97-AF65-F5344CB8AC3E}">
        <p14:creationId xmlns:p14="http://schemas.microsoft.com/office/powerpoint/2010/main" val="11522301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6C18E1-A0A7-437A-A096-962B780DB9C8}" type="datetimeFigureOut">
              <a:rPr lang="en-US" smtClean="0"/>
              <a:t>8/3/2016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1D9702-9D7C-4B07-8DAB-9745D2F62818}" type="slidenum">
              <a:rPr lang="en-US" smtClean="0"/>
              <a:t>‹#›</a:t>
            </a:fld>
            <a:endParaRPr lang="en-US"/>
          </a:p>
        </p:txBody>
      </p:sp>
    </p:spTree>
    <p:extLst>
      <p:ext uri="{BB962C8B-B14F-4D97-AF65-F5344CB8AC3E}">
        <p14:creationId xmlns:p14="http://schemas.microsoft.com/office/powerpoint/2010/main" val="3614379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428625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0" y="4343400"/>
            <a:ext cx="6784848" cy="724662"/>
          </a:xfrm>
          <a:prstGeom prst="rect">
            <a:avLst/>
          </a:prstGeom>
          <a:solidFill>
            <a:schemeClr val="tx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59152" y="2400300"/>
            <a:ext cx="6477000" cy="1657350"/>
          </a:xfrm>
        </p:spPr>
        <p:txBody>
          <a:bodyPr anchor="b"/>
          <a:lstStyle>
            <a:lvl1pPr>
              <a:defRPr cap="all" baseline="0">
                <a:solidFill>
                  <a:schemeClr val="tx1"/>
                </a:solidFill>
              </a:defRPr>
            </a:lvl1pPr>
          </a:lstStyle>
          <a:p>
            <a:r>
              <a:rPr kumimoji="0" lang="en-US"/>
              <a:t>Click to edit Master title style</a:t>
            </a:r>
            <a:endParaRPr kumimoji="0" lang="en-US" dirty="0"/>
          </a:p>
        </p:txBody>
      </p:sp>
      <p:sp>
        <p:nvSpPr>
          <p:cNvPr id="9" name="Subtitle 8"/>
          <p:cNvSpPr>
            <a:spLocks noGrp="1"/>
          </p:cNvSpPr>
          <p:nvPr>
            <p:ph type="subTitle" idx="1" hasCustomPrompt="1"/>
          </p:nvPr>
        </p:nvSpPr>
        <p:spPr>
          <a:xfrm>
            <a:off x="79248" y="4343400"/>
            <a:ext cx="6705600" cy="708478"/>
          </a:xfrm>
        </p:spPr>
        <p:txBody>
          <a:bodyPr anchor="ctr">
            <a:normAutofit/>
          </a:bodyPr>
          <a:lstStyle>
            <a:lvl1pPr marL="0" indent="0" algn="ctr">
              <a:buNone/>
              <a:defRPr sz="2600" baseline="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CLICK TO EDIT SUBTITLE</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0" y="4385691"/>
            <a:ext cx="2118360" cy="658368"/>
          </a:xfrm>
          <a:prstGeom prst="rect">
            <a:avLst/>
          </a:prstGeom>
        </p:spPr>
      </p:pic>
      <p:sp>
        <p:nvSpPr>
          <p:cNvPr id="3" name="TextBox 2"/>
          <p:cNvSpPr txBox="1"/>
          <p:nvPr/>
        </p:nvSpPr>
        <p:spPr>
          <a:xfrm>
            <a:off x="5715000" y="171450"/>
            <a:ext cx="3261360" cy="338554"/>
          </a:xfrm>
          <a:prstGeom prst="rect">
            <a:avLst/>
          </a:prstGeom>
          <a:noFill/>
        </p:spPr>
        <p:txBody>
          <a:bodyPr wrap="square" rtlCol="0">
            <a:spAutoFit/>
          </a:bodyPr>
          <a:lstStyle/>
          <a:p>
            <a:pPr algn="ctr"/>
            <a:r>
              <a:rPr lang="en-US" sz="1600" baseline="0" dirty="0">
                <a:solidFill>
                  <a:schemeClr val="tx1"/>
                </a:solidFill>
              </a:rPr>
              <a:t>www.mwllegal.com</a:t>
            </a: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4114800"/>
            <a:ext cx="5181600" cy="51435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3497580"/>
            <a:ext cx="1463040" cy="534924"/>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3490722"/>
            <a:ext cx="7598664"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3486150"/>
            <a:ext cx="7315200" cy="51435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lide Number Placeholder 12"/>
          <p:cNvSpPr>
            <a:spLocks noGrp="1"/>
          </p:cNvSpPr>
          <p:nvPr>
            <p:ph type="sldNum" sz="quarter" idx="11"/>
          </p:nvPr>
        </p:nvSpPr>
        <p:spPr>
          <a:xfrm>
            <a:off x="0" y="3500437"/>
            <a:ext cx="1447800" cy="497684"/>
          </a:xfrm>
        </p:spPr>
        <p:txBody>
          <a:bodyPr rtlCol="0"/>
          <a:lstStyle>
            <a:lvl1pPr>
              <a:defRPr sz="2800"/>
            </a:lvl1pPr>
          </a:lstStyle>
          <a:p>
            <a:fld id="{22ABFFAE-9B82-4C0B-BE13-ABFE8DBD729B}" type="slidenum">
              <a:rPr lang="en-US" smtClean="0"/>
              <a:t>‹#›</a:t>
            </a:fld>
            <a:endParaRPr lang="en-US"/>
          </a:p>
        </p:txBody>
      </p:sp>
      <p:sp>
        <p:nvSpPr>
          <p:cNvPr id="3" name="Picture Placeholder 2"/>
          <p:cNvSpPr>
            <a:spLocks noGrp="1"/>
          </p:cNvSpPr>
          <p:nvPr>
            <p:ph type="pic" idx="1"/>
          </p:nvPr>
        </p:nvSpPr>
        <p:spPr>
          <a:xfrm>
            <a:off x="1560576" y="0"/>
            <a:ext cx="7583424" cy="3426714"/>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0" y="4370832"/>
            <a:ext cx="2118360" cy="658368"/>
          </a:xfrm>
          <a:prstGeom prst="rect">
            <a:avLst/>
          </a:prstGeom>
        </p:spPr>
      </p:pic>
      <p:sp>
        <p:nvSpPr>
          <p:cNvPr id="12" name="TextBox 11"/>
          <p:cNvSpPr txBox="1"/>
          <p:nvPr/>
        </p:nvSpPr>
        <p:spPr>
          <a:xfrm>
            <a:off x="3179318" y="4773252"/>
            <a:ext cx="2152650" cy="338554"/>
          </a:xfrm>
          <a:prstGeom prst="rect">
            <a:avLst/>
          </a:prstGeom>
          <a:noFill/>
        </p:spPr>
        <p:txBody>
          <a:bodyPr wrap="square" rtlCol="0">
            <a:spAutoFit/>
          </a:bodyPr>
          <a:lstStyle/>
          <a:p>
            <a:r>
              <a:rPr lang="en-US" sz="1600" baseline="0" dirty="0">
                <a:solidFill>
                  <a:schemeClr val="bg1"/>
                </a:solidFill>
              </a:rPr>
              <a:t>www.mwllegal.com</a:t>
            </a: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457201"/>
            <a:ext cx="2057400" cy="3829050"/>
          </a:xfrm>
        </p:spPr>
        <p:txBody>
          <a:bodyPr vert="eaVert"/>
          <a:lstStyle/>
          <a:p>
            <a:r>
              <a:rPr kumimoji="0" lang="en-US"/>
              <a:t>Click to edit Master title style</a:t>
            </a:r>
            <a:endParaRPr kumimoji="0" lang="en-US" dirty="0"/>
          </a:p>
        </p:txBody>
      </p:sp>
      <p:sp>
        <p:nvSpPr>
          <p:cNvPr id="3" name="Vertical Text Placeholder 2"/>
          <p:cNvSpPr>
            <a:spLocks noGrp="1"/>
          </p:cNvSpPr>
          <p:nvPr>
            <p:ph type="body" orient="vert" idx="1"/>
          </p:nvPr>
        </p:nvSpPr>
        <p:spPr>
          <a:xfrm>
            <a:off x="457200" y="457200"/>
            <a:ext cx="5562600" cy="413742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7" name="Rectangle 6"/>
          <p:cNvSpPr/>
          <p:nvPr/>
        </p:nvSpPr>
        <p:spPr bwMode="white">
          <a:xfrm>
            <a:off x="6096318" y="0"/>
            <a:ext cx="320040" cy="51435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457200"/>
            <a:ext cx="228600" cy="46863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400050"/>
          </a:xfrm>
          <a:prstGeom prst="rect">
            <a:avLst/>
          </a:prstGeom>
          <a:solidFill>
            <a:schemeClr val="bg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6056313" y="77787"/>
            <a:ext cx="400050" cy="244476"/>
          </a:xfrm>
        </p:spPr>
        <p:txBody>
          <a:bodyPr/>
          <a:lstStyle/>
          <a:p>
            <a:fld id="{22ABFFAE-9B82-4C0B-BE13-ABFE8DBD729B}" type="slidenum">
              <a:rPr lang="en-US" smtClean="0"/>
              <a:t>‹#›</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3240" y="4370832"/>
            <a:ext cx="2118360" cy="658368"/>
          </a:xfrm>
          <a:prstGeom prst="rect">
            <a:avLst/>
          </a:prstGeom>
        </p:spPr>
      </p:pic>
      <p:sp>
        <p:nvSpPr>
          <p:cNvPr id="11" name="TextBox 10"/>
          <p:cNvSpPr txBox="1"/>
          <p:nvPr/>
        </p:nvSpPr>
        <p:spPr>
          <a:xfrm>
            <a:off x="628650" y="4705963"/>
            <a:ext cx="2152650" cy="338554"/>
          </a:xfrm>
          <a:prstGeom prst="rect">
            <a:avLst/>
          </a:prstGeom>
          <a:noFill/>
        </p:spPr>
        <p:txBody>
          <a:bodyPr wrap="square" rtlCol="0">
            <a:spAutoFit/>
          </a:bodyPr>
          <a:lstStyle/>
          <a:p>
            <a:r>
              <a:rPr lang="en-US" sz="1600" dirty="0">
                <a:solidFill>
                  <a:schemeClr val="bg2"/>
                </a:solidFill>
              </a:rPr>
              <a:t>www.mwllegal.com</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171450"/>
            <a:ext cx="8153400" cy="742950"/>
          </a:xfrm>
        </p:spPr>
        <p:txBody>
          <a:bodyPr/>
          <a:lstStyle/>
          <a:p>
            <a:r>
              <a:rPr kumimoji="0" lang="en-US"/>
              <a:t>Click to edit Master title style</a:t>
            </a:r>
          </a:p>
        </p:txBody>
      </p:sp>
      <p:sp>
        <p:nvSpPr>
          <p:cNvPr id="6" name="Slide Number Placeholder 5"/>
          <p:cNvSpPr>
            <a:spLocks noGrp="1"/>
          </p:cNvSpPr>
          <p:nvPr>
            <p:ph type="sldNum" sz="quarter" idx="12"/>
          </p:nvPr>
        </p:nvSpPr>
        <p:spPr>
          <a:solidFill>
            <a:schemeClr val="bg2"/>
          </a:solidFill>
        </p:spPr>
        <p:txBody>
          <a:bodyPr/>
          <a:lstStyle>
            <a:lvl1pPr>
              <a:defRPr>
                <a:solidFill>
                  <a:srgbClr val="FFFFFF"/>
                </a:solidFill>
              </a:defRPr>
            </a:lvl1pPr>
          </a:lstStyle>
          <a:p>
            <a:fld id="{22ABFFAE-9B82-4C0B-BE13-ABFE8DBD729B}" type="slidenum">
              <a:rPr lang="en-US" smtClean="0"/>
              <a:t>‹#›</a:t>
            </a:fld>
            <a:endParaRPr lang="en-US"/>
          </a:p>
        </p:txBody>
      </p:sp>
      <p:sp>
        <p:nvSpPr>
          <p:cNvPr id="8" name="Content Placeholder 7"/>
          <p:cNvSpPr>
            <a:spLocks noGrp="1"/>
          </p:cNvSpPr>
          <p:nvPr>
            <p:ph sz="quarter" idx="1"/>
          </p:nvPr>
        </p:nvSpPr>
        <p:spPr>
          <a:xfrm>
            <a:off x="612648" y="1200150"/>
            <a:ext cx="8153400" cy="30861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1" y="2057400"/>
            <a:ext cx="7123113" cy="1254919"/>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00150"/>
            <a:ext cx="1295400" cy="74295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200150"/>
            <a:ext cx="7620000" cy="742950"/>
          </a:xfrm>
        </p:spPr>
        <p:txBody>
          <a:bodyPr/>
          <a:lstStyle>
            <a:lvl1pPr algn="l">
              <a:buNone/>
              <a:defRPr sz="4400" b="0" cap="none">
                <a:solidFill>
                  <a:srgbClr val="FFFFFF"/>
                </a:solidFill>
              </a:defRPr>
            </a:lvl1pPr>
          </a:lstStyle>
          <a:p>
            <a:r>
              <a:rPr kumimoji="0" lang="en-US"/>
              <a:t>Click to edit Master title style</a:t>
            </a:r>
          </a:p>
        </p:txBody>
      </p:sp>
      <p:sp>
        <p:nvSpPr>
          <p:cNvPr id="13" name="Slide Number Placeholder 12"/>
          <p:cNvSpPr>
            <a:spLocks noGrp="1"/>
          </p:cNvSpPr>
          <p:nvPr>
            <p:ph type="sldNum" sz="quarter" idx="11"/>
          </p:nvPr>
        </p:nvSpPr>
        <p:spPr>
          <a:xfrm>
            <a:off x="0" y="1314450"/>
            <a:ext cx="1295400" cy="526257"/>
          </a:xfrm>
        </p:spPr>
        <p:txBody>
          <a:bodyPr>
            <a:noAutofit/>
          </a:bodyPr>
          <a:lstStyle>
            <a:lvl1pPr>
              <a:defRPr sz="2400">
                <a:solidFill>
                  <a:srgbClr val="FFFFFF"/>
                </a:solidFill>
              </a:defRPr>
            </a:lvl1pPr>
          </a:lstStyle>
          <a:p>
            <a:fld id="{22ABFFAE-9B82-4C0B-BE13-ABFE8DBD729B}" type="slidenum">
              <a:rPr lang="en-US" smtClean="0"/>
              <a:t>‹#›</a:t>
            </a:fld>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0" y="4376273"/>
            <a:ext cx="2118360" cy="658368"/>
          </a:xfrm>
          <a:prstGeom prst="rect">
            <a:avLst/>
          </a:prstGeom>
        </p:spPr>
      </p:pic>
      <p:sp>
        <p:nvSpPr>
          <p:cNvPr id="10" name="TextBox 9"/>
          <p:cNvSpPr txBox="1"/>
          <p:nvPr/>
        </p:nvSpPr>
        <p:spPr>
          <a:xfrm>
            <a:off x="628650" y="4705963"/>
            <a:ext cx="2152650" cy="338554"/>
          </a:xfrm>
          <a:prstGeom prst="rect">
            <a:avLst/>
          </a:prstGeom>
          <a:noFill/>
        </p:spPr>
        <p:txBody>
          <a:bodyPr wrap="square" rtlCol="0">
            <a:spAutoFit/>
          </a:bodyPr>
          <a:lstStyle/>
          <a:p>
            <a:r>
              <a:rPr lang="en-US" sz="1600" dirty="0">
                <a:solidFill>
                  <a:schemeClr val="bg2"/>
                </a:solidFill>
              </a:rPr>
              <a:t>www.mwllegal.com</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endParaRPr kumimoji="0" lang="en-US" dirty="0"/>
          </a:p>
        </p:txBody>
      </p:sp>
      <p:sp>
        <p:nvSpPr>
          <p:cNvPr id="9" name="Content Placeholder 8"/>
          <p:cNvSpPr>
            <a:spLocks noGrp="1"/>
          </p:cNvSpPr>
          <p:nvPr>
            <p:ph sz="quarter" idx="1"/>
          </p:nvPr>
        </p:nvSpPr>
        <p:spPr>
          <a:xfrm>
            <a:off x="609600" y="1192176"/>
            <a:ext cx="3886200" cy="3094075"/>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11" name="Content Placeholder 10"/>
          <p:cNvSpPr>
            <a:spLocks noGrp="1"/>
          </p:cNvSpPr>
          <p:nvPr>
            <p:ph sz="quarter" idx="2"/>
          </p:nvPr>
        </p:nvSpPr>
        <p:spPr>
          <a:xfrm>
            <a:off x="4844901" y="1192176"/>
            <a:ext cx="3886200" cy="3094075"/>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10" name="Slide Number Placeholder 9"/>
          <p:cNvSpPr>
            <a:spLocks noGrp="1"/>
          </p:cNvSpPr>
          <p:nvPr>
            <p:ph type="sldNum" sz="quarter" idx="16"/>
          </p:nvPr>
        </p:nvSpPr>
        <p:spPr/>
        <p:txBody>
          <a:bodyPr rtlCol="0"/>
          <a:lstStyle/>
          <a:p>
            <a:fld id="{22ABFFAE-9B82-4C0B-BE13-ABFE8DBD729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04787"/>
            <a:ext cx="8153400" cy="652463"/>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1828800"/>
            <a:ext cx="3886200" cy="245745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13" name="Content Placeholder 12"/>
          <p:cNvSpPr>
            <a:spLocks noGrp="1"/>
          </p:cNvSpPr>
          <p:nvPr>
            <p:ph sz="quarter" idx="4"/>
          </p:nvPr>
        </p:nvSpPr>
        <p:spPr>
          <a:xfrm>
            <a:off x="4800600" y="1828800"/>
            <a:ext cx="3886200" cy="245745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12" name="Slide Number Placeholder 11"/>
          <p:cNvSpPr>
            <a:spLocks noGrp="1"/>
          </p:cNvSpPr>
          <p:nvPr>
            <p:ph type="sldNum" sz="quarter" idx="16"/>
          </p:nvPr>
        </p:nvSpPr>
        <p:spPr/>
        <p:txBody>
          <a:bodyPr rtlCol="0"/>
          <a:lstStyle/>
          <a:p>
            <a:fld id="{22ABFFAE-9B82-4C0B-BE13-ABFE8DBD729B}" type="slidenum">
              <a:rPr lang="en-US" smtClean="0"/>
              <a:t>‹#›</a:t>
            </a:fld>
            <a:endParaRPr lang="en-US"/>
          </a:p>
        </p:txBody>
      </p:sp>
      <p:sp>
        <p:nvSpPr>
          <p:cNvPr id="16" name="Text Placeholder 15"/>
          <p:cNvSpPr>
            <a:spLocks noGrp="1"/>
          </p:cNvSpPr>
          <p:nvPr>
            <p:ph type="body" sz="quarter" idx="1"/>
          </p:nvPr>
        </p:nvSpPr>
        <p:spPr>
          <a:xfrm>
            <a:off x="609600" y="1314450"/>
            <a:ext cx="3886200" cy="48006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314450"/>
            <a:ext cx="3886200" cy="48006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2ABFFAE-9B82-4C0B-BE13-ABFE8DBD729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0" y="4686300"/>
            <a:ext cx="533400" cy="285750"/>
          </a:xfrm>
        </p:spPr>
        <p:txBody>
          <a:bodyPr/>
          <a:lstStyle>
            <a:lvl1pPr>
              <a:defRPr>
                <a:solidFill>
                  <a:schemeClr val="tx2"/>
                </a:solidFill>
              </a:defRPr>
            </a:lvl1pPr>
          </a:lstStyle>
          <a:p>
            <a:fld id="{22ABFFAE-9B82-4C0B-BE13-ABFE8DBD729B}" type="slidenum">
              <a:rPr lang="en-US" smtClean="0"/>
              <a:t>‹#›</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3240" y="4400550"/>
            <a:ext cx="2118360" cy="658368"/>
          </a:xfrm>
          <a:prstGeom prst="rect">
            <a:avLst/>
          </a:prstGeom>
        </p:spPr>
      </p:pic>
      <p:sp>
        <p:nvSpPr>
          <p:cNvPr id="6" name="TextBox 5"/>
          <p:cNvSpPr txBox="1"/>
          <p:nvPr/>
        </p:nvSpPr>
        <p:spPr>
          <a:xfrm>
            <a:off x="628650" y="4705963"/>
            <a:ext cx="2152650" cy="338554"/>
          </a:xfrm>
          <a:prstGeom prst="rect">
            <a:avLst/>
          </a:prstGeom>
          <a:noFill/>
        </p:spPr>
        <p:txBody>
          <a:bodyPr wrap="square" rtlCol="0">
            <a:spAutoFit/>
          </a:bodyPr>
          <a:lstStyle/>
          <a:p>
            <a:r>
              <a:rPr lang="en-US" sz="1600" dirty="0">
                <a:solidFill>
                  <a:schemeClr val="bg2"/>
                </a:solidFill>
              </a:rPr>
              <a:t>www.mwllegal.com</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04787"/>
            <a:ext cx="8077200" cy="652463"/>
          </a:xfrm>
        </p:spPr>
        <p:txBody>
          <a:bodyPr anchor="ctr"/>
          <a:lstStyle>
            <a:lvl1pPr algn="l">
              <a:buNone/>
              <a:defRPr sz="4400" b="0"/>
            </a:lvl1pPr>
          </a:lstStyle>
          <a:p>
            <a:r>
              <a:rPr kumimoji="0" lang="en-US"/>
              <a:t>Click to edit Master title style</a:t>
            </a: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2ABFFAE-9B82-4C0B-BE13-ABFE8DBD729B}" type="slidenum">
              <a:rPr lang="en-US" smtClean="0"/>
              <a:t>‹#›</a:t>
            </a:fld>
            <a:endParaRPr lang="en-US"/>
          </a:p>
        </p:txBody>
      </p:sp>
      <p:sp>
        <p:nvSpPr>
          <p:cNvPr id="3" name="Text Placeholder 2"/>
          <p:cNvSpPr>
            <a:spLocks noGrp="1"/>
          </p:cNvSpPr>
          <p:nvPr>
            <p:ph type="body" idx="2"/>
          </p:nvPr>
        </p:nvSpPr>
        <p:spPr>
          <a:xfrm>
            <a:off x="609600" y="1314450"/>
            <a:ext cx="1600200" cy="3257550"/>
          </a:xfrm>
          <a:solidFill>
            <a:schemeClr val="bg2"/>
          </a:solidFill>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314450"/>
            <a:ext cx="6400800" cy="2971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Slide Number Placeholder 5"/>
          <p:cNvSpPr>
            <a:spLocks noGrp="1"/>
          </p:cNvSpPr>
          <p:nvPr>
            <p:ph type="sldNum" sz="quarter" idx="12"/>
          </p:nvPr>
        </p:nvSpPr>
        <p:spPr/>
        <p:txBody>
          <a:bodyPr/>
          <a:lstStyle/>
          <a:p>
            <a:fld id="{22ABFFAE-9B82-4C0B-BE13-ABFE8DBD729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171450"/>
            <a:ext cx="8153400" cy="742950"/>
          </a:xfrm>
          <a:prstGeom prst="rect">
            <a:avLst/>
          </a:prstGeom>
        </p:spPr>
        <p:txBody>
          <a:bodyPr vert="horz" anchor="ctr">
            <a:normAutofit/>
          </a:bodyPr>
          <a:lstStyle/>
          <a:p>
            <a:r>
              <a:rPr kumimoji="0" lang="en-US"/>
              <a:t>Click to edit Master title style</a:t>
            </a:r>
            <a:endParaRPr kumimoji="0" lang="en-US" dirty="0"/>
          </a:p>
        </p:txBody>
      </p:sp>
      <p:sp>
        <p:nvSpPr>
          <p:cNvPr id="13" name="Text Placeholder 12"/>
          <p:cNvSpPr>
            <a:spLocks noGrp="1"/>
          </p:cNvSpPr>
          <p:nvPr>
            <p:ph type="body" idx="1"/>
          </p:nvPr>
        </p:nvSpPr>
        <p:spPr>
          <a:xfrm>
            <a:off x="612648" y="1200150"/>
            <a:ext cx="8153400" cy="30861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7" name="Rectangle 6"/>
          <p:cNvSpPr/>
          <p:nvPr/>
        </p:nvSpPr>
        <p:spPr bwMode="white">
          <a:xfrm>
            <a:off x="0" y="92583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960120"/>
            <a:ext cx="533400" cy="17145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96012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954167"/>
            <a:ext cx="533400" cy="183357"/>
          </a:xfrm>
          <a:prstGeom prst="rect">
            <a:avLst/>
          </a:prstGeom>
        </p:spPr>
        <p:txBody>
          <a:bodyPr vert="horz" anchor="ctr" anchorCtr="0">
            <a:normAutofit/>
          </a:bodyPr>
          <a:lstStyle>
            <a:lvl1pPr algn="ctr" eaLnBrk="1" latinLnBrk="0" hangingPunct="1">
              <a:defRPr kumimoji="0" sz="1400" b="1" baseline="0">
                <a:solidFill>
                  <a:schemeClr val="bg1"/>
                </a:solidFill>
              </a:defRPr>
            </a:lvl1pPr>
          </a:lstStyle>
          <a:p>
            <a:fld id="{22ABFFAE-9B82-4C0B-BE13-ABFE8DBD729B}" type="slidenum">
              <a:rPr lang="en-US" smtClean="0"/>
              <a:t>‹#›</a:t>
            </a:fld>
            <a:endParaRPr lang="en-US"/>
          </a:p>
        </p:txBody>
      </p:sp>
      <p:pic>
        <p:nvPicPr>
          <p:cNvPr id="2" name="Picture 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858000" y="4376780"/>
            <a:ext cx="2118360" cy="658368"/>
          </a:xfrm>
          <a:prstGeom prst="rect">
            <a:avLst/>
          </a:prstGeom>
        </p:spPr>
      </p:pic>
      <p:sp>
        <p:nvSpPr>
          <p:cNvPr id="5" name="TextBox 4"/>
          <p:cNvSpPr txBox="1"/>
          <p:nvPr/>
        </p:nvSpPr>
        <p:spPr>
          <a:xfrm>
            <a:off x="628650" y="4705963"/>
            <a:ext cx="2152650" cy="338554"/>
          </a:xfrm>
          <a:prstGeom prst="rect">
            <a:avLst/>
          </a:prstGeom>
          <a:noFill/>
        </p:spPr>
        <p:txBody>
          <a:bodyPr wrap="square" rtlCol="0">
            <a:spAutoFit/>
          </a:bodyPr>
          <a:lstStyle/>
          <a:p>
            <a:r>
              <a:rPr lang="en-US" sz="1600" dirty="0">
                <a:solidFill>
                  <a:schemeClr val="bg2"/>
                </a:solidFill>
              </a:rPr>
              <a:t>www.mwllegal.com</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wwelch@mwllega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59152" y="628650"/>
            <a:ext cx="6477000" cy="3429000"/>
          </a:xfrm>
        </p:spPr>
        <p:txBody>
          <a:bodyPr>
            <a:normAutofit fontScale="90000"/>
          </a:bodyPr>
          <a:lstStyle/>
          <a:p>
            <a:r>
              <a:rPr lang="en-US" b="1" dirty="0"/>
              <a:t>Teaming and Subcontract Agreements in federal government contracts</a:t>
            </a:r>
            <a:endParaRPr lang="en-US" dirty="0"/>
          </a:p>
        </p:txBody>
      </p:sp>
      <p:sp>
        <p:nvSpPr>
          <p:cNvPr id="3" name="Subtitle 2"/>
          <p:cNvSpPr>
            <a:spLocks noGrp="1"/>
          </p:cNvSpPr>
          <p:nvPr>
            <p:ph type="subTitle" idx="1"/>
          </p:nvPr>
        </p:nvSpPr>
        <p:spPr/>
        <p:txBody>
          <a:bodyPr>
            <a:normAutofit/>
          </a:bodyPr>
          <a:lstStyle/>
          <a:p>
            <a:r>
              <a:rPr lang="en-US" sz="3200" b="1" dirty="0"/>
              <a:t>Negotiation and Drafting Issues</a:t>
            </a:r>
            <a:endParaRPr lang="en-US" sz="3200" dirty="0"/>
          </a:p>
        </p:txBody>
      </p:sp>
    </p:spTree>
    <p:extLst>
      <p:ext uri="{BB962C8B-B14F-4D97-AF65-F5344CB8AC3E}">
        <p14:creationId xmlns:p14="http://schemas.microsoft.com/office/powerpoint/2010/main" val="2665118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Subcontract Agreements</a:t>
            </a:r>
          </a:p>
        </p:txBody>
      </p:sp>
      <p:sp>
        <p:nvSpPr>
          <p:cNvPr id="3" name="Slide Number Placeholder 2"/>
          <p:cNvSpPr>
            <a:spLocks noGrp="1"/>
          </p:cNvSpPr>
          <p:nvPr>
            <p:ph type="sldNum" sz="quarter" idx="12"/>
          </p:nvPr>
        </p:nvSpPr>
        <p:spPr/>
        <p:txBody>
          <a:bodyPr>
            <a:normAutofit fontScale="47500" lnSpcReduction="20000"/>
          </a:bodyPr>
          <a:lstStyle/>
          <a:p>
            <a:fld id="{22ABFFAE-9B82-4C0B-BE13-ABFE8DBD729B}" type="slidenum">
              <a:rPr lang="en-US" smtClean="0"/>
              <a:t>10</a:t>
            </a:fld>
            <a:endParaRPr lang="en-US"/>
          </a:p>
        </p:txBody>
      </p:sp>
      <p:sp>
        <p:nvSpPr>
          <p:cNvPr id="4" name="Content Placeholder 3"/>
          <p:cNvSpPr>
            <a:spLocks noGrp="1"/>
          </p:cNvSpPr>
          <p:nvPr>
            <p:ph sz="quarter" idx="1"/>
          </p:nvPr>
        </p:nvSpPr>
        <p:spPr/>
        <p:txBody>
          <a:bodyPr>
            <a:normAutofit lnSpcReduction="10000"/>
          </a:bodyPr>
          <a:lstStyle/>
          <a:p>
            <a:r>
              <a:rPr lang="en-US" sz="3200" dirty="0"/>
              <a:t>Operative Terms</a:t>
            </a:r>
          </a:p>
          <a:p>
            <a:pPr lvl="1"/>
            <a:r>
              <a:rPr lang="en-US" sz="2800" dirty="0"/>
              <a:t>Customer Approval</a:t>
            </a:r>
          </a:p>
          <a:p>
            <a:pPr lvl="1"/>
            <a:r>
              <a:rPr lang="en-US" sz="2800" dirty="0"/>
              <a:t>Allocation of Responsibility</a:t>
            </a:r>
          </a:p>
          <a:p>
            <a:pPr lvl="2"/>
            <a:r>
              <a:rPr lang="en-US" sz="2500" dirty="0"/>
              <a:t>Reference to Statement of Work</a:t>
            </a:r>
          </a:p>
          <a:p>
            <a:r>
              <a:rPr lang="en-US" sz="3200" dirty="0"/>
              <a:t>Statement of Work</a:t>
            </a:r>
            <a:endParaRPr lang="en-US" sz="2800" dirty="0"/>
          </a:p>
          <a:p>
            <a:pPr lvl="1"/>
            <a:r>
              <a:rPr lang="en-US" sz="2800" dirty="0"/>
              <a:t>Equivocal Language</a:t>
            </a:r>
            <a:endParaRPr lang="en-US" sz="2500" dirty="0"/>
          </a:p>
          <a:p>
            <a:pPr marL="0" indent="0">
              <a:buNone/>
            </a:pPr>
            <a:endParaRPr lang="en-US" sz="3200" dirty="0"/>
          </a:p>
        </p:txBody>
      </p:sp>
    </p:spTree>
    <p:extLst>
      <p:ext uri="{BB962C8B-B14F-4D97-AF65-F5344CB8AC3E}">
        <p14:creationId xmlns:p14="http://schemas.microsoft.com/office/powerpoint/2010/main" val="3481452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Subcontract Agreements</a:t>
            </a:r>
          </a:p>
        </p:txBody>
      </p:sp>
      <p:sp>
        <p:nvSpPr>
          <p:cNvPr id="3" name="Slide Number Placeholder 2"/>
          <p:cNvSpPr>
            <a:spLocks noGrp="1"/>
          </p:cNvSpPr>
          <p:nvPr>
            <p:ph type="sldNum" sz="quarter" idx="12"/>
          </p:nvPr>
        </p:nvSpPr>
        <p:spPr/>
        <p:txBody>
          <a:bodyPr>
            <a:normAutofit fontScale="47500" lnSpcReduction="20000"/>
          </a:bodyPr>
          <a:lstStyle/>
          <a:p>
            <a:fld id="{22ABFFAE-9B82-4C0B-BE13-ABFE8DBD729B}" type="slidenum">
              <a:rPr lang="en-US" smtClean="0"/>
              <a:t>11</a:t>
            </a:fld>
            <a:endParaRPr lang="en-US"/>
          </a:p>
        </p:txBody>
      </p:sp>
      <p:sp>
        <p:nvSpPr>
          <p:cNvPr id="4" name="Content Placeholder 3"/>
          <p:cNvSpPr>
            <a:spLocks noGrp="1"/>
          </p:cNvSpPr>
          <p:nvPr>
            <p:ph sz="quarter" idx="1"/>
          </p:nvPr>
        </p:nvSpPr>
        <p:spPr/>
        <p:txBody>
          <a:bodyPr>
            <a:normAutofit fontScale="62500" lnSpcReduction="20000"/>
          </a:bodyPr>
          <a:lstStyle/>
          <a:p>
            <a:r>
              <a:rPr lang="en-US" sz="3800" dirty="0"/>
              <a:t>Term</a:t>
            </a:r>
          </a:p>
          <a:p>
            <a:pPr lvl="1"/>
            <a:r>
              <a:rPr lang="en-US" sz="2800" dirty="0"/>
              <a:t>If we have done a good job with the TA, this has already been defined</a:t>
            </a:r>
          </a:p>
          <a:p>
            <a:pPr lvl="1"/>
            <a:r>
              <a:rPr lang="en-US" sz="2800" dirty="0"/>
              <a:t>Variations</a:t>
            </a:r>
          </a:p>
          <a:p>
            <a:pPr lvl="1"/>
            <a:r>
              <a:rPr lang="en-US" sz="2800" dirty="0"/>
              <a:t>Equivocation</a:t>
            </a:r>
          </a:p>
          <a:p>
            <a:pPr lvl="1"/>
            <a:r>
              <a:rPr lang="en-US" sz="2800" dirty="0"/>
              <a:t>Option to Extend</a:t>
            </a:r>
          </a:p>
          <a:p>
            <a:pPr lvl="2"/>
            <a:r>
              <a:rPr lang="en-US" sz="2500" dirty="0"/>
              <a:t>Unilateral</a:t>
            </a:r>
          </a:p>
          <a:p>
            <a:r>
              <a:rPr lang="en-US" sz="3800" dirty="0"/>
              <a:t>Termination</a:t>
            </a:r>
            <a:endParaRPr lang="en-US" sz="3400" dirty="0"/>
          </a:p>
          <a:p>
            <a:pPr lvl="1"/>
            <a:r>
              <a:rPr lang="en-US" sz="2800" dirty="0"/>
              <a:t>Cause (Default)</a:t>
            </a:r>
          </a:p>
          <a:p>
            <a:pPr lvl="1"/>
            <a:r>
              <a:rPr lang="en-US" sz="2800" dirty="0"/>
              <a:t>Convenience</a:t>
            </a:r>
          </a:p>
          <a:p>
            <a:pPr lvl="2"/>
            <a:r>
              <a:rPr lang="en-US" sz="2500" dirty="0"/>
              <a:t>Unilateral</a:t>
            </a:r>
          </a:p>
          <a:p>
            <a:pPr lvl="2"/>
            <a:endParaRPr lang="en-US" sz="2500" dirty="0"/>
          </a:p>
          <a:p>
            <a:pPr marL="0" indent="0">
              <a:buNone/>
            </a:pPr>
            <a:endParaRPr lang="en-US" sz="3200" dirty="0"/>
          </a:p>
        </p:txBody>
      </p:sp>
    </p:spTree>
    <p:extLst>
      <p:ext uri="{BB962C8B-B14F-4D97-AF65-F5344CB8AC3E}">
        <p14:creationId xmlns:p14="http://schemas.microsoft.com/office/powerpoint/2010/main" val="3481452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Subcontract Agreements</a:t>
            </a:r>
          </a:p>
        </p:txBody>
      </p:sp>
      <p:sp>
        <p:nvSpPr>
          <p:cNvPr id="3" name="Slide Number Placeholder 2"/>
          <p:cNvSpPr>
            <a:spLocks noGrp="1"/>
          </p:cNvSpPr>
          <p:nvPr>
            <p:ph type="sldNum" sz="quarter" idx="12"/>
          </p:nvPr>
        </p:nvSpPr>
        <p:spPr/>
        <p:txBody>
          <a:bodyPr>
            <a:normAutofit fontScale="47500" lnSpcReduction="20000"/>
          </a:bodyPr>
          <a:lstStyle/>
          <a:p>
            <a:fld id="{22ABFFAE-9B82-4C0B-BE13-ABFE8DBD729B}" type="slidenum">
              <a:rPr lang="en-US" smtClean="0"/>
              <a:t>12</a:t>
            </a:fld>
            <a:endParaRPr lang="en-US"/>
          </a:p>
        </p:txBody>
      </p:sp>
      <p:sp>
        <p:nvSpPr>
          <p:cNvPr id="4" name="Content Placeholder 3"/>
          <p:cNvSpPr>
            <a:spLocks noGrp="1"/>
          </p:cNvSpPr>
          <p:nvPr>
            <p:ph sz="quarter" idx="1"/>
          </p:nvPr>
        </p:nvSpPr>
        <p:spPr/>
        <p:txBody>
          <a:bodyPr>
            <a:normAutofit/>
          </a:bodyPr>
          <a:lstStyle/>
          <a:p>
            <a:r>
              <a:rPr lang="en-US" sz="3200" dirty="0"/>
              <a:t>Payment</a:t>
            </a:r>
          </a:p>
          <a:p>
            <a:pPr lvl="1"/>
            <a:r>
              <a:rPr lang="en-US" sz="2900" dirty="0"/>
              <a:t>Timing of Payment (pay when paid?)</a:t>
            </a:r>
          </a:p>
          <a:p>
            <a:pPr lvl="1"/>
            <a:r>
              <a:rPr lang="en-US" sz="2800" dirty="0"/>
              <a:t>Travel and Other Direct Charges</a:t>
            </a:r>
          </a:p>
          <a:p>
            <a:pPr lvl="1"/>
            <a:r>
              <a:rPr lang="en-US" sz="2800" dirty="0"/>
              <a:t>Prime Contractor Withhold</a:t>
            </a:r>
          </a:p>
          <a:p>
            <a:pPr lvl="1"/>
            <a:r>
              <a:rPr lang="en-US" sz="2800" dirty="0"/>
              <a:t>Disallowance</a:t>
            </a:r>
          </a:p>
        </p:txBody>
      </p:sp>
    </p:spTree>
    <p:extLst>
      <p:ext uri="{BB962C8B-B14F-4D97-AF65-F5344CB8AC3E}">
        <p14:creationId xmlns:p14="http://schemas.microsoft.com/office/powerpoint/2010/main" val="3481452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Subcontract Agreements</a:t>
            </a:r>
          </a:p>
        </p:txBody>
      </p:sp>
      <p:sp>
        <p:nvSpPr>
          <p:cNvPr id="3" name="Slide Number Placeholder 2"/>
          <p:cNvSpPr>
            <a:spLocks noGrp="1"/>
          </p:cNvSpPr>
          <p:nvPr>
            <p:ph type="sldNum" sz="quarter" idx="12"/>
          </p:nvPr>
        </p:nvSpPr>
        <p:spPr/>
        <p:txBody>
          <a:bodyPr>
            <a:normAutofit fontScale="47500" lnSpcReduction="20000"/>
          </a:bodyPr>
          <a:lstStyle/>
          <a:p>
            <a:fld id="{22ABFFAE-9B82-4C0B-BE13-ABFE8DBD729B}" type="slidenum">
              <a:rPr lang="en-US" smtClean="0"/>
              <a:t>13</a:t>
            </a:fld>
            <a:endParaRPr lang="en-US"/>
          </a:p>
        </p:txBody>
      </p:sp>
      <p:sp>
        <p:nvSpPr>
          <p:cNvPr id="4" name="Content Placeholder 3"/>
          <p:cNvSpPr>
            <a:spLocks noGrp="1"/>
          </p:cNvSpPr>
          <p:nvPr>
            <p:ph sz="quarter" idx="1"/>
          </p:nvPr>
        </p:nvSpPr>
        <p:spPr/>
        <p:txBody>
          <a:bodyPr>
            <a:normAutofit/>
          </a:bodyPr>
          <a:lstStyle/>
          <a:p>
            <a:r>
              <a:rPr lang="en-US" sz="3200" dirty="0"/>
              <a:t>Personnel </a:t>
            </a:r>
          </a:p>
          <a:p>
            <a:pPr lvl="1"/>
            <a:r>
              <a:rPr lang="en-US" sz="2800" dirty="0"/>
              <a:t>Qualifications</a:t>
            </a:r>
          </a:p>
          <a:p>
            <a:pPr lvl="1"/>
            <a:r>
              <a:rPr lang="en-US" sz="2800" dirty="0"/>
              <a:t>Substitution</a:t>
            </a:r>
          </a:p>
          <a:p>
            <a:pPr lvl="1"/>
            <a:r>
              <a:rPr lang="en-US" sz="2800" dirty="0"/>
              <a:t>Audits</a:t>
            </a:r>
          </a:p>
        </p:txBody>
      </p:sp>
    </p:spTree>
    <p:extLst>
      <p:ext uri="{BB962C8B-B14F-4D97-AF65-F5344CB8AC3E}">
        <p14:creationId xmlns:p14="http://schemas.microsoft.com/office/powerpoint/2010/main" val="3481452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Subcontract Agreements</a:t>
            </a:r>
          </a:p>
        </p:txBody>
      </p:sp>
      <p:sp>
        <p:nvSpPr>
          <p:cNvPr id="3" name="Slide Number Placeholder 2"/>
          <p:cNvSpPr>
            <a:spLocks noGrp="1"/>
          </p:cNvSpPr>
          <p:nvPr>
            <p:ph type="sldNum" sz="quarter" idx="12"/>
          </p:nvPr>
        </p:nvSpPr>
        <p:spPr/>
        <p:txBody>
          <a:bodyPr>
            <a:normAutofit fontScale="47500" lnSpcReduction="20000"/>
          </a:bodyPr>
          <a:lstStyle/>
          <a:p>
            <a:fld id="{22ABFFAE-9B82-4C0B-BE13-ABFE8DBD729B}" type="slidenum">
              <a:rPr lang="en-US" smtClean="0"/>
              <a:t>14</a:t>
            </a:fld>
            <a:endParaRPr lang="en-US"/>
          </a:p>
        </p:txBody>
      </p:sp>
      <p:sp>
        <p:nvSpPr>
          <p:cNvPr id="4" name="Content Placeholder 3"/>
          <p:cNvSpPr>
            <a:spLocks noGrp="1"/>
          </p:cNvSpPr>
          <p:nvPr>
            <p:ph sz="quarter" idx="1"/>
          </p:nvPr>
        </p:nvSpPr>
        <p:spPr/>
        <p:txBody>
          <a:bodyPr>
            <a:normAutofit fontScale="92500" lnSpcReduction="20000"/>
          </a:bodyPr>
          <a:lstStyle/>
          <a:p>
            <a:r>
              <a:rPr lang="en-US" sz="3200" dirty="0"/>
              <a:t>Proprietary Information Clause</a:t>
            </a:r>
          </a:p>
          <a:p>
            <a:pPr lvl="1"/>
            <a:r>
              <a:rPr lang="en-US" sz="2800" dirty="0"/>
              <a:t>Most likely already have a PI Agreement in place at this stage (NDA)</a:t>
            </a:r>
          </a:p>
          <a:p>
            <a:pPr lvl="1"/>
            <a:r>
              <a:rPr lang="en-US" sz="2800" dirty="0"/>
              <a:t>Enforcement</a:t>
            </a:r>
          </a:p>
          <a:p>
            <a:r>
              <a:rPr lang="en-US" sz="3200" dirty="0"/>
              <a:t> Data Rights and Product ownership</a:t>
            </a:r>
          </a:p>
          <a:p>
            <a:pPr lvl="1"/>
            <a:r>
              <a:rPr lang="en-US" sz="2800" dirty="0"/>
              <a:t>Government Rights</a:t>
            </a:r>
          </a:p>
          <a:p>
            <a:pPr lvl="1"/>
            <a:r>
              <a:rPr lang="en-US" sz="2800" dirty="0"/>
              <a:t>Prime Contractor ownership</a:t>
            </a:r>
          </a:p>
          <a:p>
            <a:pPr marL="0" indent="0">
              <a:buNone/>
            </a:pPr>
            <a:endParaRPr lang="en-US" sz="3200" dirty="0"/>
          </a:p>
        </p:txBody>
      </p:sp>
    </p:spTree>
    <p:extLst>
      <p:ext uri="{BB962C8B-B14F-4D97-AF65-F5344CB8AC3E}">
        <p14:creationId xmlns:p14="http://schemas.microsoft.com/office/powerpoint/2010/main" val="34814523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Subcontract Agreements</a:t>
            </a:r>
          </a:p>
        </p:txBody>
      </p:sp>
      <p:sp>
        <p:nvSpPr>
          <p:cNvPr id="3" name="Slide Number Placeholder 2"/>
          <p:cNvSpPr>
            <a:spLocks noGrp="1"/>
          </p:cNvSpPr>
          <p:nvPr>
            <p:ph type="sldNum" sz="quarter" idx="12"/>
          </p:nvPr>
        </p:nvSpPr>
        <p:spPr/>
        <p:txBody>
          <a:bodyPr>
            <a:normAutofit fontScale="47500" lnSpcReduction="20000"/>
          </a:bodyPr>
          <a:lstStyle/>
          <a:p>
            <a:fld id="{22ABFFAE-9B82-4C0B-BE13-ABFE8DBD729B}" type="slidenum">
              <a:rPr lang="en-US" smtClean="0"/>
              <a:t>15</a:t>
            </a:fld>
            <a:endParaRPr lang="en-US"/>
          </a:p>
        </p:txBody>
      </p:sp>
      <p:sp>
        <p:nvSpPr>
          <p:cNvPr id="4" name="Content Placeholder 3"/>
          <p:cNvSpPr>
            <a:spLocks noGrp="1"/>
          </p:cNvSpPr>
          <p:nvPr>
            <p:ph sz="quarter" idx="1"/>
          </p:nvPr>
        </p:nvSpPr>
        <p:spPr/>
        <p:txBody>
          <a:bodyPr>
            <a:normAutofit lnSpcReduction="10000"/>
          </a:bodyPr>
          <a:lstStyle/>
          <a:p>
            <a:r>
              <a:rPr lang="en-US" sz="3200" dirty="0"/>
              <a:t>Non-Solicitation</a:t>
            </a:r>
          </a:p>
          <a:p>
            <a:pPr lvl="1"/>
            <a:r>
              <a:rPr lang="en-US" sz="2800" dirty="0"/>
              <a:t>Employees</a:t>
            </a:r>
          </a:p>
          <a:p>
            <a:pPr lvl="1"/>
            <a:r>
              <a:rPr lang="en-US" sz="2800" dirty="0"/>
              <a:t>Business</a:t>
            </a:r>
          </a:p>
          <a:p>
            <a:r>
              <a:rPr lang="en-US" sz="3100" dirty="0"/>
              <a:t>Non-Compete Clause</a:t>
            </a:r>
          </a:p>
          <a:p>
            <a:r>
              <a:rPr lang="en-US" sz="3100" dirty="0"/>
              <a:t>Changes Clause</a:t>
            </a:r>
          </a:p>
          <a:p>
            <a:r>
              <a:rPr lang="en-US" sz="3100" dirty="0"/>
              <a:t>Mandatory Flow-Downs (not so important)</a:t>
            </a:r>
          </a:p>
          <a:p>
            <a:pPr marL="0" indent="0">
              <a:buNone/>
            </a:pPr>
            <a:endParaRPr lang="en-US" sz="3200" dirty="0"/>
          </a:p>
        </p:txBody>
      </p:sp>
    </p:spTree>
    <p:extLst>
      <p:ext uri="{BB962C8B-B14F-4D97-AF65-F5344CB8AC3E}">
        <p14:creationId xmlns:p14="http://schemas.microsoft.com/office/powerpoint/2010/main" val="3481452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Subcontract Agreements</a:t>
            </a:r>
          </a:p>
        </p:txBody>
      </p:sp>
      <p:sp>
        <p:nvSpPr>
          <p:cNvPr id="3" name="Slide Number Placeholder 2"/>
          <p:cNvSpPr>
            <a:spLocks noGrp="1"/>
          </p:cNvSpPr>
          <p:nvPr>
            <p:ph type="sldNum" sz="quarter" idx="12"/>
          </p:nvPr>
        </p:nvSpPr>
        <p:spPr/>
        <p:txBody>
          <a:bodyPr>
            <a:normAutofit fontScale="47500" lnSpcReduction="20000"/>
          </a:bodyPr>
          <a:lstStyle/>
          <a:p>
            <a:fld id="{22ABFFAE-9B82-4C0B-BE13-ABFE8DBD729B}" type="slidenum">
              <a:rPr lang="en-US" smtClean="0"/>
              <a:t>16</a:t>
            </a:fld>
            <a:endParaRPr lang="en-US"/>
          </a:p>
        </p:txBody>
      </p:sp>
      <p:sp>
        <p:nvSpPr>
          <p:cNvPr id="4" name="Content Placeholder 3"/>
          <p:cNvSpPr>
            <a:spLocks noGrp="1"/>
          </p:cNvSpPr>
          <p:nvPr>
            <p:ph sz="quarter" idx="1"/>
          </p:nvPr>
        </p:nvSpPr>
        <p:spPr/>
        <p:txBody>
          <a:bodyPr>
            <a:normAutofit lnSpcReduction="10000"/>
          </a:bodyPr>
          <a:lstStyle/>
          <a:p>
            <a:r>
              <a:rPr lang="en-US" sz="3200" dirty="0"/>
              <a:t>Assignment</a:t>
            </a:r>
          </a:p>
          <a:p>
            <a:pPr lvl="1"/>
            <a:r>
              <a:rPr lang="en-US" sz="2800" dirty="0"/>
              <a:t>Common </a:t>
            </a:r>
          </a:p>
          <a:p>
            <a:pPr lvl="1"/>
            <a:r>
              <a:rPr lang="en-US" sz="2800" dirty="0"/>
              <a:t>Impact on Sale</a:t>
            </a:r>
          </a:p>
          <a:p>
            <a:r>
              <a:rPr lang="en-US" sz="3200" dirty="0"/>
              <a:t>Limitations on Subcontracting</a:t>
            </a:r>
          </a:p>
          <a:p>
            <a:pPr lvl="1"/>
            <a:r>
              <a:rPr lang="en-US" sz="2500" dirty="0"/>
              <a:t>Critical for Small Business Set-asides</a:t>
            </a:r>
          </a:p>
          <a:p>
            <a:r>
              <a:rPr lang="en-US" sz="3200" dirty="0"/>
              <a:t>Affiliations</a:t>
            </a:r>
            <a:endParaRPr lang="en-US" sz="2800" dirty="0"/>
          </a:p>
          <a:p>
            <a:pPr marL="0" indent="0">
              <a:buNone/>
            </a:pPr>
            <a:endParaRPr lang="en-US" sz="3200" dirty="0"/>
          </a:p>
        </p:txBody>
      </p:sp>
    </p:spTree>
    <p:extLst>
      <p:ext uri="{BB962C8B-B14F-4D97-AF65-F5344CB8AC3E}">
        <p14:creationId xmlns:p14="http://schemas.microsoft.com/office/powerpoint/2010/main" val="34814523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Subcontract Agreements</a:t>
            </a:r>
          </a:p>
        </p:txBody>
      </p:sp>
      <p:sp>
        <p:nvSpPr>
          <p:cNvPr id="3" name="Slide Number Placeholder 2"/>
          <p:cNvSpPr>
            <a:spLocks noGrp="1"/>
          </p:cNvSpPr>
          <p:nvPr>
            <p:ph type="sldNum" sz="quarter" idx="12"/>
          </p:nvPr>
        </p:nvSpPr>
        <p:spPr/>
        <p:txBody>
          <a:bodyPr>
            <a:normAutofit fontScale="47500" lnSpcReduction="20000"/>
          </a:bodyPr>
          <a:lstStyle/>
          <a:p>
            <a:fld id="{22ABFFAE-9B82-4C0B-BE13-ABFE8DBD729B}" type="slidenum">
              <a:rPr lang="en-US" smtClean="0"/>
              <a:t>17</a:t>
            </a:fld>
            <a:endParaRPr lang="en-US"/>
          </a:p>
        </p:txBody>
      </p:sp>
      <p:sp>
        <p:nvSpPr>
          <p:cNvPr id="4" name="Content Placeholder 3"/>
          <p:cNvSpPr>
            <a:spLocks noGrp="1"/>
          </p:cNvSpPr>
          <p:nvPr>
            <p:ph sz="quarter" idx="1"/>
          </p:nvPr>
        </p:nvSpPr>
        <p:spPr/>
        <p:txBody>
          <a:bodyPr>
            <a:normAutofit fontScale="92500" lnSpcReduction="20000"/>
          </a:bodyPr>
          <a:lstStyle/>
          <a:p>
            <a:r>
              <a:rPr lang="en-US" sz="3200" dirty="0"/>
              <a:t>Indemnification</a:t>
            </a:r>
          </a:p>
          <a:p>
            <a:pPr lvl="1"/>
            <a:r>
              <a:rPr lang="en-US" sz="2800" dirty="0"/>
              <a:t>Balanced</a:t>
            </a:r>
          </a:p>
          <a:p>
            <a:r>
              <a:rPr lang="en-US" sz="3200" dirty="0"/>
              <a:t>Disputes</a:t>
            </a:r>
          </a:p>
          <a:p>
            <a:pPr lvl="1"/>
            <a:r>
              <a:rPr lang="en-US" sz="2800" dirty="0"/>
              <a:t>Prime Contract Disputes clause</a:t>
            </a:r>
          </a:p>
          <a:p>
            <a:pPr lvl="1"/>
            <a:r>
              <a:rPr lang="en-US" sz="2800" dirty="0"/>
              <a:t>Arbitration v. Suit</a:t>
            </a:r>
          </a:p>
          <a:p>
            <a:pPr lvl="1"/>
            <a:r>
              <a:rPr lang="en-US" sz="2800" dirty="0"/>
              <a:t>Jurisdiction</a:t>
            </a:r>
          </a:p>
          <a:p>
            <a:r>
              <a:rPr lang="en-US" sz="3100" dirty="0"/>
              <a:t>Subcontract Type (Cost plus, FFP, T&amp;M)</a:t>
            </a:r>
          </a:p>
          <a:p>
            <a:pPr marL="0" indent="0">
              <a:buNone/>
            </a:pPr>
            <a:endParaRPr lang="en-US" sz="3200" dirty="0"/>
          </a:p>
        </p:txBody>
      </p:sp>
    </p:spTree>
    <p:extLst>
      <p:ext uri="{BB962C8B-B14F-4D97-AF65-F5344CB8AC3E}">
        <p14:creationId xmlns:p14="http://schemas.microsoft.com/office/powerpoint/2010/main" val="34814523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Questions?</a:t>
            </a:r>
          </a:p>
        </p:txBody>
      </p:sp>
      <p:sp>
        <p:nvSpPr>
          <p:cNvPr id="3" name="Slide Number Placeholder 2"/>
          <p:cNvSpPr>
            <a:spLocks noGrp="1"/>
          </p:cNvSpPr>
          <p:nvPr>
            <p:ph type="sldNum" sz="quarter" idx="12"/>
          </p:nvPr>
        </p:nvSpPr>
        <p:spPr/>
        <p:txBody>
          <a:bodyPr>
            <a:normAutofit fontScale="47500" lnSpcReduction="20000"/>
          </a:bodyPr>
          <a:lstStyle/>
          <a:p>
            <a:fld id="{22ABFFAE-9B82-4C0B-BE13-ABFE8DBD729B}" type="slidenum">
              <a:rPr lang="en-US" smtClean="0"/>
              <a:t>18</a:t>
            </a:fld>
            <a:endParaRPr lang="en-US"/>
          </a:p>
        </p:txBody>
      </p:sp>
      <p:sp>
        <p:nvSpPr>
          <p:cNvPr id="8" name="Content Placeholder 7"/>
          <p:cNvSpPr>
            <a:spLocks noGrp="1"/>
          </p:cNvSpPr>
          <p:nvPr>
            <p:ph sz="quarter" idx="1"/>
          </p:nvPr>
        </p:nvSpPr>
        <p:spPr/>
        <p:txBody>
          <a:bodyPr>
            <a:normAutofit/>
          </a:bodyPr>
          <a:lstStyle/>
          <a:p>
            <a:pPr marL="0" indent="0" algn="ctr">
              <a:lnSpc>
                <a:spcPts val="2900"/>
              </a:lnSpc>
              <a:spcBef>
                <a:spcPts val="0"/>
              </a:spcBef>
              <a:buNone/>
            </a:pPr>
            <a:endParaRPr lang="en-US" dirty="0">
              <a:solidFill>
                <a:schemeClr val="tx2"/>
              </a:solidFill>
            </a:endParaRPr>
          </a:p>
          <a:p>
            <a:pPr marL="0" indent="0" algn="ctr">
              <a:lnSpc>
                <a:spcPts val="2900"/>
              </a:lnSpc>
              <a:spcBef>
                <a:spcPts val="0"/>
              </a:spcBef>
              <a:buNone/>
            </a:pPr>
            <a:r>
              <a:rPr lang="en-US" cap="small" dirty="0" err="1">
                <a:solidFill>
                  <a:schemeClr val="tx2"/>
                </a:solidFill>
              </a:rPr>
              <a:t>McMAHON</a:t>
            </a:r>
            <a:r>
              <a:rPr lang="en-US" cap="small" dirty="0">
                <a:solidFill>
                  <a:schemeClr val="tx2"/>
                </a:solidFill>
              </a:rPr>
              <a:t>, WELCH and LEARNED, </a:t>
            </a:r>
            <a:r>
              <a:rPr lang="en-US" cap="small" dirty="0" err="1">
                <a:solidFill>
                  <a:schemeClr val="tx2"/>
                </a:solidFill>
              </a:rPr>
              <a:t>pllc</a:t>
            </a:r>
            <a:endParaRPr lang="en-US" cap="small" dirty="0">
              <a:solidFill>
                <a:schemeClr val="tx2"/>
              </a:solidFill>
            </a:endParaRPr>
          </a:p>
          <a:p>
            <a:pPr marL="0" indent="0" algn="ctr">
              <a:lnSpc>
                <a:spcPts val="2900"/>
              </a:lnSpc>
              <a:spcBef>
                <a:spcPts val="0"/>
              </a:spcBef>
              <a:buNone/>
            </a:pPr>
            <a:r>
              <a:rPr lang="en-US" dirty="0">
                <a:solidFill>
                  <a:schemeClr val="tx2"/>
                </a:solidFill>
              </a:rPr>
              <a:t>2100 Reston Parkway</a:t>
            </a:r>
          </a:p>
          <a:p>
            <a:pPr marL="0" indent="0" algn="ctr">
              <a:lnSpc>
                <a:spcPts val="2900"/>
              </a:lnSpc>
              <a:spcBef>
                <a:spcPts val="0"/>
              </a:spcBef>
              <a:buNone/>
            </a:pPr>
            <a:r>
              <a:rPr lang="en-US" dirty="0">
                <a:solidFill>
                  <a:schemeClr val="tx2"/>
                </a:solidFill>
              </a:rPr>
              <a:t>Suite 325</a:t>
            </a:r>
          </a:p>
          <a:p>
            <a:pPr marL="0" indent="0" algn="ctr">
              <a:lnSpc>
                <a:spcPts val="2900"/>
              </a:lnSpc>
              <a:spcBef>
                <a:spcPts val="0"/>
              </a:spcBef>
              <a:buNone/>
            </a:pPr>
            <a:r>
              <a:rPr lang="en-US" dirty="0">
                <a:solidFill>
                  <a:schemeClr val="tx2"/>
                </a:solidFill>
              </a:rPr>
              <a:t>Reston, VA 20191</a:t>
            </a:r>
          </a:p>
          <a:p>
            <a:pPr marL="0" indent="0" algn="ctr">
              <a:lnSpc>
                <a:spcPts val="2900"/>
              </a:lnSpc>
              <a:spcBef>
                <a:spcPts val="0"/>
              </a:spcBef>
              <a:buNone/>
            </a:pPr>
            <a:r>
              <a:rPr lang="en-US" dirty="0">
                <a:solidFill>
                  <a:schemeClr val="tx2"/>
                </a:solidFill>
              </a:rPr>
              <a:t>Main:  703-483-2810</a:t>
            </a:r>
          </a:p>
          <a:p>
            <a:pPr marL="0" indent="0" algn="ctr">
              <a:lnSpc>
                <a:spcPts val="2900"/>
              </a:lnSpc>
              <a:spcBef>
                <a:spcPts val="0"/>
              </a:spcBef>
              <a:buNone/>
            </a:pPr>
            <a:r>
              <a:rPr lang="en-US" dirty="0">
                <a:solidFill>
                  <a:schemeClr val="tx2"/>
                </a:solidFill>
                <a:hlinkClick r:id="rId2"/>
              </a:rPr>
              <a:t>wwelch@mwllegal.com</a:t>
            </a:r>
            <a:r>
              <a:rPr lang="en-US" dirty="0">
                <a:solidFill>
                  <a:schemeClr val="tx2"/>
                </a:solidFill>
              </a:rPr>
              <a:t>  </a:t>
            </a:r>
            <a:br>
              <a:rPr lang="en-US" dirty="0">
                <a:solidFill>
                  <a:schemeClr val="tx2"/>
                </a:solidFill>
              </a:rPr>
            </a:br>
            <a:endParaRPr lang="en-US" dirty="0">
              <a:solidFill>
                <a:schemeClr val="tx2"/>
              </a:solidFill>
            </a:endParaRPr>
          </a:p>
        </p:txBody>
      </p:sp>
    </p:spTree>
    <p:extLst>
      <p:ext uri="{BB962C8B-B14F-4D97-AF65-F5344CB8AC3E}">
        <p14:creationId xmlns:p14="http://schemas.microsoft.com/office/powerpoint/2010/main" val="874206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About the Firm</a:t>
            </a:r>
          </a:p>
        </p:txBody>
      </p:sp>
      <p:sp>
        <p:nvSpPr>
          <p:cNvPr id="3" name="Slide Number Placeholder 2"/>
          <p:cNvSpPr>
            <a:spLocks noGrp="1"/>
          </p:cNvSpPr>
          <p:nvPr>
            <p:ph type="sldNum" sz="quarter" idx="12"/>
          </p:nvPr>
        </p:nvSpPr>
        <p:spPr/>
        <p:txBody>
          <a:bodyPr>
            <a:normAutofit fontScale="47500" lnSpcReduction="20000"/>
          </a:bodyPr>
          <a:lstStyle/>
          <a:p>
            <a:fld id="{22ABFFAE-9B82-4C0B-BE13-ABFE8DBD729B}" type="slidenum">
              <a:rPr lang="en-US" smtClean="0"/>
              <a:t>2</a:t>
            </a:fld>
            <a:endParaRPr lang="en-US"/>
          </a:p>
        </p:txBody>
      </p:sp>
      <p:sp>
        <p:nvSpPr>
          <p:cNvPr id="4" name="Content Placeholder 3"/>
          <p:cNvSpPr>
            <a:spLocks noGrp="1"/>
          </p:cNvSpPr>
          <p:nvPr>
            <p:ph sz="quarter" idx="1"/>
          </p:nvPr>
        </p:nvSpPr>
        <p:spPr/>
        <p:txBody>
          <a:bodyPr>
            <a:normAutofit fontScale="92500" lnSpcReduction="20000"/>
          </a:bodyPr>
          <a:lstStyle/>
          <a:p>
            <a:pPr marL="0" indent="0">
              <a:buNone/>
            </a:pPr>
            <a:r>
              <a:rPr lang="en-US" i="1" dirty="0"/>
              <a:t>McMahon, Welch and Learned, PLLC represents many small and mid-sized federal services contractors in Northern Virginia, DC and Maryland, including small-disadvantaged firms, veteran-owned firms, women-owned firms and Hub Zone qualified firms.  We also have a strong corporate and acquisitions-support practice which focuses on general business legal matters of significant interest to the broader business community.</a:t>
            </a:r>
          </a:p>
        </p:txBody>
      </p:sp>
    </p:spTree>
    <p:extLst>
      <p:ext uri="{BB962C8B-B14F-4D97-AF65-F5344CB8AC3E}">
        <p14:creationId xmlns:p14="http://schemas.microsoft.com/office/powerpoint/2010/main" val="2083451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Presenter</a:t>
            </a:r>
          </a:p>
        </p:txBody>
      </p:sp>
      <p:sp>
        <p:nvSpPr>
          <p:cNvPr id="3" name="Slide Number Placeholder 2"/>
          <p:cNvSpPr>
            <a:spLocks noGrp="1"/>
          </p:cNvSpPr>
          <p:nvPr>
            <p:ph type="sldNum" sz="quarter" idx="12"/>
          </p:nvPr>
        </p:nvSpPr>
        <p:spPr/>
        <p:txBody>
          <a:bodyPr>
            <a:normAutofit fontScale="47500" lnSpcReduction="20000"/>
          </a:bodyPr>
          <a:lstStyle/>
          <a:p>
            <a:fld id="{22ABFFAE-9B82-4C0B-BE13-ABFE8DBD729B}" type="slidenum">
              <a:rPr lang="en-US" smtClean="0"/>
              <a:t>3</a:t>
            </a:fld>
            <a:endParaRPr lang="en-US"/>
          </a:p>
        </p:txBody>
      </p:sp>
      <p:sp>
        <p:nvSpPr>
          <p:cNvPr id="4" name="Content Placeholder 3"/>
          <p:cNvSpPr>
            <a:spLocks noGrp="1"/>
          </p:cNvSpPr>
          <p:nvPr>
            <p:ph sz="quarter" idx="1"/>
          </p:nvPr>
        </p:nvSpPr>
        <p:spPr/>
        <p:txBody>
          <a:bodyPr>
            <a:normAutofit fontScale="70000" lnSpcReduction="20000"/>
          </a:bodyPr>
          <a:lstStyle/>
          <a:p>
            <a:pPr marL="0" indent="0">
              <a:lnSpc>
                <a:spcPct val="110000"/>
              </a:lnSpc>
              <a:buNone/>
            </a:pPr>
            <a:r>
              <a:rPr lang="en-US" sz="2800" b="1" i="1" dirty="0"/>
              <a:t>William T. Welch, Partner</a:t>
            </a:r>
            <a:endParaRPr lang="en-US" sz="2800" i="1" dirty="0"/>
          </a:p>
          <a:p>
            <a:pPr marL="0" indent="0">
              <a:lnSpc>
                <a:spcPct val="110000"/>
              </a:lnSpc>
              <a:buNone/>
            </a:pPr>
            <a:r>
              <a:rPr lang="en-US" sz="2800" i="1" dirty="0"/>
              <a:t>Mr. Welch has twenty-four years of experience providing legal counsel for the entire lifecycle of a government contractor from contract negotiation, award, and litigating protests and contract claims.  Mr. Welch also has experience in teaming agreements, subcontractor agreements (from the prospective of the prime and subcontractor), and related issues.  In addition, Mr. Welch advises contractors who qualify for small business set-aside awards, 8(a) competitive and non-competitive contracts, and HUBZone and Service-Disabled, Veteran Owned contracts.</a:t>
            </a:r>
            <a:endParaRPr lang="en-US" sz="2700" i="1" dirty="0"/>
          </a:p>
        </p:txBody>
      </p:sp>
    </p:spTree>
    <p:extLst>
      <p:ext uri="{BB962C8B-B14F-4D97-AF65-F5344CB8AC3E}">
        <p14:creationId xmlns:p14="http://schemas.microsoft.com/office/powerpoint/2010/main" val="2957800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Teaming Agreements</a:t>
            </a:r>
          </a:p>
        </p:txBody>
      </p:sp>
      <p:sp>
        <p:nvSpPr>
          <p:cNvPr id="3" name="Slide Number Placeholder 2"/>
          <p:cNvSpPr>
            <a:spLocks noGrp="1"/>
          </p:cNvSpPr>
          <p:nvPr>
            <p:ph type="sldNum" sz="quarter" idx="12"/>
          </p:nvPr>
        </p:nvSpPr>
        <p:spPr/>
        <p:txBody>
          <a:bodyPr>
            <a:normAutofit fontScale="47500" lnSpcReduction="20000"/>
          </a:bodyPr>
          <a:lstStyle/>
          <a:p>
            <a:fld id="{22ABFFAE-9B82-4C0B-BE13-ABFE8DBD729B}" type="slidenum">
              <a:rPr lang="en-US" smtClean="0"/>
              <a:t>4</a:t>
            </a:fld>
            <a:endParaRPr lang="en-US"/>
          </a:p>
        </p:txBody>
      </p:sp>
      <p:sp>
        <p:nvSpPr>
          <p:cNvPr id="4" name="Content Placeholder 3"/>
          <p:cNvSpPr>
            <a:spLocks noGrp="1"/>
          </p:cNvSpPr>
          <p:nvPr>
            <p:ph sz="quarter" idx="1"/>
          </p:nvPr>
        </p:nvSpPr>
        <p:spPr/>
        <p:txBody>
          <a:bodyPr>
            <a:noAutofit/>
          </a:bodyPr>
          <a:lstStyle/>
          <a:p>
            <a:r>
              <a:rPr lang="en-US" sz="1900" dirty="0"/>
              <a:t>Far § 9.601 Recognizes Two Types Of Teaming Relationships:</a:t>
            </a:r>
          </a:p>
          <a:p>
            <a:pPr lvl="1"/>
            <a:r>
              <a:rPr lang="en-US" sz="1900" dirty="0"/>
              <a:t>Joint Venture – Two or more companies form a partnership (JV) where the JV is actually the prime contactor and is primarily responsible for contract performance.</a:t>
            </a:r>
          </a:p>
          <a:p>
            <a:pPr lvl="1"/>
            <a:r>
              <a:rPr lang="en-US" sz="1900" dirty="0"/>
              <a:t>Contractor Team – Where a prime contactor forms a team including one or more subcontractors in pursuit of a specific solicitation.</a:t>
            </a:r>
          </a:p>
          <a:p>
            <a:r>
              <a:rPr lang="en-US" sz="1900" dirty="0"/>
              <a:t>Choice of the type of teaming relationship is dependent on your tactical assessment of the client, the solicitation and the strengths of the JV or teaming partners.</a:t>
            </a:r>
          </a:p>
        </p:txBody>
      </p:sp>
    </p:spTree>
    <p:extLst>
      <p:ext uri="{BB962C8B-B14F-4D97-AF65-F5344CB8AC3E}">
        <p14:creationId xmlns:p14="http://schemas.microsoft.com/office/powerpoint/2010/main" val="783905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Teaming Agreements</a:t>
            </a:r>
          </a:p>
        </p:txBody>
      </p:sp>
      <p:sp>
        <p:nvSpPr>
          <p:cNvPr id="3" name="Slide Number Placeholder 2"/>
          <p:cNvSpPr>
            <a:spLocks noGrp="1"/>
          </p:cNvSpPr>
          <p:nvPr>
            <p:ph type="sldNum" sz="quarter" idx="12"/>
          </p:nvPr>
        </p:nvSpPr>
        <p:spPr/>
        <p:txBody>
          <a:bodyPr>
            <a:normAutofit fontScale="47500" lnSpcReduction="20000"/>
          </a:bodyPr>
          <a:lstStyle/>
          <a:p>
            <a:fld id="{22ABFFAE-9B82-4C0B-BE13-ABFE8DBD729B}" type="slidenum">
              <a:rPr lang="en-US" smtClean="0"/>
              <a:t>5</a:t>
            </a:fld>
            <a:endParaRPr lang="en-US"/>
          </a:p>
        </p:txBody>
      </p:sp>
      <p:sp>
        <p:nvSpPr>
          <p:cNvPr id="4" name="Content Placeholder 3"/>
          <p:cNvSpPr>
            <a:spLocks noGrp="1"/>
          </p:cNvSpPr>
          <p:nvPr>
            <p:ph sz="quarter" idx="1"/>
          </p:nvPr>
        </p:nvSpPr>
        <p:spPr/>
        <p:txBody>
          <a:bodyPr>
            <a:normAutofit fontScale="92500" lnSpcReduction="10000"/>
          </a:bodyPr>
          <a:lstStyle/>
          <a:p>
            <a:r>
              <a:rPr lang="en-US" sz="3200" dirty="0"/>
              <a:t>General Considerations:</a:t>
            </a:r>
          </a:p>
          <a:p>
            <a:pPr lvl="1"/>
            <a:r>
              <a:rPr lang="en-US" dirty="0"/>
              <a:t>A team is ordinarily formed prior to the submission of a competitive bid or offer.</a:t>
            </a:r>
          </a:p>
          <a:p>
            <a:pPr lvl="1"/>
            <a:r>
              <a:rPr lang="en-US" dirty="0"/>
              <a:t>A team is ordinarily formed to provide some sort of competitive advantage, and selection of participants is therefore most important.</a:t>
            </a:r>
          </a:p>
          <a:p>
            <a:pPr lvl="1"/>
            <a:r>
              <a:rPr lang="en-US" dirty="0"/>
              <a:t>The team members should compliment one another to improve the chances of winning the anticipated work.</a:t>
            </a:r>
          </a:p>
        </p:txBody>
      </p:sp>
    </p:spTree>
    <p:extLst>
      <p:ext uri="{BB962C8B-B14F-4D97-AF65-F5344CB8AC3E}">
        <p14:creationId xmlns:p14="http://schemas.microsoft.com/office/powerpoint/2010/main" val="1459052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Teaming Agreements</a:t>
            </a:r>
          </a:p>
        </p:txBody>
      </p:sp>
      <p:sp>
        <p:nvSpPr>
          <p:cNvPr id="3" name="Slide Number Placeholder 2"/>
          <p:cNvSpPr>
            <a:spLocks noGrp="1"/>
          </p:cNvSpPr>
          <p:nvPr>
            <p:ph type="sldNum" sz="quarter" idx="12"/>
          </p:nvPr>
        </p:nvSpPr>
        <p:spPr/>
        <p:txBody>
          <a:bodyPr>
            <a:normAutofit fontScale="47500" lnSpcReduction="20000"/>
          </a:bodyPr>
          <a:lstStyle/>
          <a:p>
            <a:fld id="{22ABFFAE-9B82-4C0B-BE13-ABFE8DBD729B}" type="slidenum">
              <a:rPr lang="en-US" smtClean="0"/>
              <a:t>6</a:t>
            </a:fld>
            <a:endParaRPr lang="en-US"/>
          </a:p>
        </p:txBody>
      </p:sp>
      <p:sp>
        <p:nvSpPr>
          <p:cNvPr id="4" name="Content Placeholder 3"/>
          <p:cNvSpPr>
            <a:spLocks noGrp="1"/>
          </p:cNvSpPr>
          <p:nvPr>
            <p:ph sz="quarter" idx="1"/>
          </p:nvPr>
        </p:nvSpPr>
        <p:spPr/>
        <p:txBody>
          <a:bodyPr>
            <a:normAutofit fontScale="92500" lnSpcReduction="20000"/>
          </a:bodyPr>
          <a:lstStyle/>
          <a:p>
            <a:r>
              <a:rPr lang="en-US" sz="3200" dirty="0"/>
              <a:t>Common Selection Considerations:</a:t>
            </a:r>
          </a:p>
          <a:p>
            <a:pPr lvl="1"/>
            <a:r>
              <a:rPr lang="en-US" dirty="0"/>
              <a:t>What are the relative strengths of the participants?</a:t>
            </a:r>
          </a:p>
          <a:p>
            <a:pPr lvl="1"/>
            <a:r>
              <a:rPr lang="en-US" dirty="0"/>
              <a:t>Who has the most experience/influence with the customers?</a:t>
            </a:r>
          </a:p>
          <a:p>
            <a:pPr lvl="1"/>
            <a:r>
              <a:rPr lang="en-US" dirty="0"/>
              <a:t>Who can deliver the most impressive key personnel?</a:t>
            </a:r>
          </a:p>
          <a:p>
            <a:pPr lvl="1"/>
            <a:r>
              <a:rPr lang="en-US" dirty="0"/>
              <a:t>Who has the most relevant and positive past performance?</a:t>
            </a:r>
          </a:p>
          <a:p>
            <a:pPr lvl="1"/>
            <a:r>
              <a:rPr lang="en-US" dirty="0"/>
              <a:t>Is this a set-aside competition?</a:t>
            </a:r>
          </a:p>
        </p:txBody>
      </p:sp>
    </p:spTree>
    <p:extLst>
      <p:ext uri="{BB962C8B-B14F-4D97-AF65-F5344CB8AC3E}">
        <p14:creationId xmlns:p14="http://schemas.microsoft.com/office/powerpoint/2010/main" val="1459052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Teaming Agreements</a:t>
            </a:r>
          </a:p>
        </p:txBody>
      </p:sp>
      <p:sp>
        <p:nvSpPr>
          <p:cNvPr id="3" name="Slide Number Placeholder 2"/>
          <p:cNvSpPr>
            <a:spLocks noGrp="1"/>
          </p:cNvSpPr>
          <p:nvPr>
            <p:ph type="sldNum" sz="quarter" idx="12"/>
          </p:nvPr>
        </p:nvSpPr>
        <p:spPr/>
        <p:txBody>
          <a:bodyPr>
            <a:normAutofit fontScale="47500" lnSpcReduction="20000"/>
          </a:bodyPr>
          <a:lstStyle/>
          <a:p>
            <a:fld id="{22ABFFAE-9B82-4C0B-BE13-ABFE8DBD729B}" type="slidenum">
              <a:rPr lang="en-US" smtClean="0"/>
              <a:t>7</a:t>
            </a:fld>
            <a:endParaRPr lang="en-US"/>
          </a:p>
        </p:txBody>
      </p:sp>
      <p:sp>
        <p:nvSpPr>
          <p:cNvPr id="4" name="Content Placeholder 3"/>
          <p:cNvSpPr>
            <a:spLocks noGrp="1"/>
          </p:cNvSpPr>
          <p:nvPr>
            <p:ph sz="quarter" idx="1"/>
          </p:nvPr>
        </p:nvSpPr>
        <p:spPr/>
        <p:txBody>
          <a:bodyPr>
            <a:normAutofit/>
          </a:bodyPr>
          <a:lstStyle/>
          <a:p>
            <a:r>
              <a:rPr lang="en-US" sz="3200" dirty="0"/>
              <a:t>Personal Considerations:</a:t>
            </a:r>
          </a:p>
          <a:p>
            <a:pPr lvl="1"/>
            <a:r>
              <a:rPr lang="en-US" dirty="0"/>
              <a:t>Do I want to prime this?</a:t>
            </a:r>
          </a:p>
          <a:p>
            <a:pPr lvl="1"/>
            <a:r>
              <a:rPr lang="en-US" dirty="0"/>
              <a:t>Do I want someone else to take the risk?</a:t>
            </a:r>
          </a:p>
          <a:p>
            <a:pPr lvl="1"/>
            <a:r>
              <a:rPr lang="en-US" dirty="0"/>
              <a:t>What is my value to the team?</a:t>
            </a:r>
          </a:p>
          <a:p>
            <a:pPr lvl="1"/>
            <a:r>
              <a:rPr lang="en-US" dirty="0"/>
              <a:t>How do I ensure that I will actually get something out of this?</a:t>
            </a:r>
          </a:p>
        </p:txBody>
      </p:sp>
    </p:spTree>
    <p:extLst>
      <p:ext uri="{BB962C8B-B14F-4D97-AF65-F5344CB8AC3E}">
        <p14:creationId xmlns:p14="http://schemas.microsoft.com/office/powerpoint/2010/main" val="1459052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Teaming Agreements</a:t>
            </a:r>
          </a:p>
        </p:txBody>
      </p:sp>
      <p:sp>
        <p:nvSpPr>
          <p:cNvPr id="3" name="Slide Number Placeholder 2"/>
          <p:cNvSpPr>
            <a:spLocks noGrp="1"/>
          </p:cNvSpPr>
          <p:nvPr>
            <p:ph type="sldNum" sz="quarter" idx="12"/>
          </p:nvPr>
        </p:nvSpPr>
        <p:spPr/>
        <p:txBody>
          <a:bodyPr>
            <a:normAutofit fontScale="47500" lnSpcReduction="20000"/>
          </a:bodyPr>
          <a:lstStyle/>
          <a:p>
            <a:fld id="{22ABFFAE-9B82-4C0B-BE13-ABFE8DBD729B}" type="slidenum">
              <a:rPr lang="en-US" smtClean="0"/>
              <a:t>8</a:t>
            </a:fld>
            <a:endParaRPr lang="en-US"/>
          </a:p>
        </p:txBody>
      </p:sp>
      <p:sp>
        <p:nvSpPr>
          <p:cNvPr id="4" name="Content Placeholder 3"/>
          <p:cNvSpPr>
            <a:spLocks noGrp="1"/>
          </p:cNvSpPr>
          <p:nvPr>
            <p:ph sz="quarter" idx="1"/>
          </p:nvPr>
        </p:nvSpPr>
        <p:spPr/>
        <p:txBody>
          <a:bodyPr>
            <a:normAutofit fontScale="85000" lnSpcReduction="10000"/>
          </a:bodyPr>
          <a:lstStyle/>
          <a:p>
            <a:r>
              <a:rPr lang="en-US" sz="3200" dirty="0"/>
              <a:t>Negotiating the Teaming Agreement:</a:t>
            </a:r>
          </a:p>
          <a:p>
            <a:pPr lvl="1"/>
            <a:r>
              <a:rPr lang="en-US" dirty="0"/>
              <a:t>Teaming Agreements are not all the same.</a:t>
            </a:r>
          </a:p>
          <a:p>
            <a:pPr lvl="1"/>
            <a:r>
              <a:rPr lang="en-US" dirty="0"/>
              <a:t>Positioning – am I stronger now than I will be at the subcontracting stage?</a:t>
            </a:r>
          </a:p>
          <a:p>
            <a:pPr lvl="1"/>
            <a:r>
              <a:rPr lang="en-US" dirty="0"/>
              <a:t>Performance period, description of work and positions and specific work assignments or % of work is important.</a:t>
            </a:r>
          </a:p>
          <a:p>
            <a:pPr lvl="1"/>
            <a:r>
              <a:rPr lang="en-US" dirty="0"/>
              <a:t>If you do a good job here, negotiation of your subcontract will be easier. </a:t>
            </a:r>
          </a:p>
        </p:txBody>
      </p:sp>
    </p:spTree>
    <p:extLst>
      <p:ext uri="{BB962C8B-B14F-4D97-AF65-F5344CB8AC3E}">
        <p14:creationId xmlns:p14="http://schemas.microsoft.com/office/powerpoint/2010/main" val="1459052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Subcontract Agreements</a:t>
            </a:r>
          </a:p>
        </p:txBody>
      </p:sp>
      <p:sp>
        <p:nvSpPr>
          <p:cNvPr id="3" name="Slide Number Placeholder 2"/>
          <p:cNvSpPr>
            <a:spLocks noGrp="1"/>
          </p:cNvSpPr>
          <p:nvPr>
            <p:ph type="sldNum" sz="quarter" idx="12"/>
          </p:nvPr>
        </p:nvSpPr>
        <p:spPr/>
        <p:txBody>
          <a:bodyPr>
            <a:normAutofit fontScale="47500" lnSpcReduction="20000"/>
          </a:bodyPr>
          <a:lstStyle/>
          <a:p>
            <a:fld id="{22ABFFAE-9B82-4C0B-BE13-ABFE8DBD729B}" type="slidenum">
              <a:rPr lang="en-US" smtClean="0"/>
              <a:t>9</a:t>
            </a:fld>
            <a:endParaRPr lang="en-US"/>
          </a:p>
        </p:txBody>
      </p:sp>
      <p:sp>
        <p:nvSpPr>
          <p:cNvPr id="4" name="Content Placeholder 3"/>
          <p:cNvSpPr>
            <a:spLocks noGrp="1"/>
          </p:cNvSpPr>
          <p:nvPr>
            <p:ph sz="quarter" idx="1"/>
          </p:nvPr>
        </p:nvSpPr>
        <p:spPr/>
        <p:txBody>
          <a:bodyPr>
            <a:normAutofit/>
          </a:bodyPr>
          <a:lstStyle/>
          <a:p>
            <a:r>
              <a:rPr lang="en-US" sz="3200" dirty="0"/>
              <a:t>Context</a:t>
            </a:r>
          </a:p>
          <a:p>
            <a:pPr lvl="1"/>
            <a:r>
              <a:rPr lang="en-US" sz="2800" dirty="0"/>
              <a:t>Subcontract follows the Teaming Agreement and award of the contract.</a:t>
            </a:r>
          </a:p>
          <a:p>
            <a:pPr lvl="1"/>
            <a:endParaRPr lang="en-US" dirty="0"/>
          </a:p>
          <a:p>
            <a:pPr marL="0" indent="0">
              <a:buNone/>
            </a:pPr>
            <a:endParaRPr lang="en-US" sz="3200" dirty="0"/>
          </a:p>
        </p:txBody>
      </p:sp>
    </p:spTree>
    <p:extLst>
      <p:ext uri="{BB962C8B-B14F-4D97-AF65-F5344CB8AC3E}">
        <p14:creationId xmlns:p14="http://schemas.microsoft.com/office/powerpoint/2010/main" val="206510540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WL Standard">
  <a:themeElements>
    <a:clrScheme name="MWL Standard">
      <a:dk1>
        <a:sysClr val="windowText" lastClr="000000"/>
      </a:dk1>
      <a:lt1>
        <a:sysClr val="window" lastClr="FFFFFF"/>
      </a:lt1>
      <a:dk2>
        <a:srgbClr val="0054A0"/>
      </a:dk2>
      <a:lt2>
        <a:srgbClr val="717073"/>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MWL Standard">
      <a:majorFont>
        <a:latin typeface="Adobe Caslon Pro Bold"/>
        <a:ea typeface=""/>
        <a:cs typeface=""/>
      </a:majorFont>
      <a:minorFont>
        <a:latin typeface="Adobe Caslon Pro"/>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MWL Standard</Template>
  <TotalTime>2191</TotalTime>
  <Words>549</Words>
  <Application>Microsoft Office PowerPoint</Application>
  <PresentationFormat>On-screen Show (16:9)</PresentationFormat>
  <Paragraphs>122</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Adobe Caslon Pro</vt:lpstr>
      <vt:lpstr>Adobe Caslon Pro Bold</vt:lpstr>
      <vt:lpstr>Calibri</vt:lpstr>
      <vt:lpstr>Wingdings</vt:lpstr>
      <vt:lpstr>Wingdings 2</vt:lpstr>
      <vt:lpstr>MWL Standard</vt:lpstr>
      <vt:lpstr>Teaming and Subcontract Agreements in federal government contracts</vt:lpstr>
      <vt:lpstr>About the Firm</vt:lpstr>
      <vt:lpstr>Presenter</vt:lpstr>
      <vt:lpstr>Teaming Agreements</vt:lpstr>
      <vt:lpstr>Teaming Agreements</vt:lpstr>
      <vt:lpstr>Teaming Agreements</vt:lpstr>
      <vt:lpstr>Teaming Agreements</vt:lpstr>
      <vt:lpstr>Teaming Agreements</vt:lpstr>
      <vt:lpstr>Subcontract Agreements</vt:lpstr>
      <vt:lpstr>Subcontract Agreements</vt:lpstr>
      <vt:lpstr>Subcontract Agreements</vt:lpstr>
      <vt:lpstr>Subcontract Agreements</vt:lpstr>
      <vt:lpstr>Subcontract Agreements</vt:lpstr>
      <vt:lpstr>Subcontract Agreements</vt:lpstr>
      <vt:lpstr>Subcontract Agreements</vt:lpstr>
      <vt:lpstr>Subcontract Agreements</vt:lpstr>
      <vt:lpstr>Subcontract Agreements</vt:lpstr>
      <vt:lpstr>Questions?</vt:lpstr>
    </vt:vector>
  </TitlesOfParts>
  <Company>McMahon, Welch and Learned, PLLC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Learned</dc:creator>
  <cp:lastModifiedBy>William Welch</cp:lastModifiedBy>
  <cp:revision>76</cp:revision>
  <cp:lastPrinted>2012-05-09T22:30:34Z</cp:lastPrinted>
  <dcterms:created xsi:type="dcterms:W3CDTF">2012-05-08T02:03:28Z</dcterms:created>
  <dcterms:modified xsi:type="dcterms:W3CDTF">2016-08-03T18:59:10Z</dcterms:modified>
</cp:coreProperties>
</file>