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9"/>
  </p:notesMasterIdLst>
  <p:handoutMasterIdLst>
    <p:handoutMasterId r:id="rId20"/>
  </p:handoutMasterIdLst>
  <p:sldIdLst>
    <p:sldId id="256" r:id="rId2"/>
    <p:sldId id="257" r:id="rId3"/>
    <p:sldId id="292" r:id="rId4"/>
    <p:sldId id="301" r:id="rId5"/>
    <p:sldId id="293" r:id="rId6"/>
    <p:sldId id="296" r:id="rId7"/>
    <p:sldId id="297" r:id="rId8"/>
    <p:sldId id="298" r:id="rId9"/>
    <p:sldId id="295" r:id="rId10"/>
    <p:sldId id="308" r:id="rId11"/>
    <p:sldId id="309" r:id="rId12"/>
    <p:sldId id="303" r:id="rId13"/>
    <p:sldId id="304" r:id="rId14"/>
    <p:sldId id="307" r:id="rId15"/>
    <p:sldId id="300" r:id="rId16"/>
    <p:sldId id="299" r:id="rId17"/>
    <p:sldId id="29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03" autoAdjust="0"/>
    <p:restoredTop sz="94671" autoAdjust="0"/>
  </p:normalViewPr>
  <p:slideViewPr>
    <p:cSldViewPr>
      <p:cViewPr>
        <p:scale>
          <a:sx n="118" d="100"/>
          <a:sy n="118" d="100"/>
        </p:scale>
        <p:origin x="-1422"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1ED76CC-472E-4F85-A57B-75B0A06FAC35}" type="datetimeFigureOut">
              <a:rPr lang="en-US" smtClean="0"/>
              <a:t>8/9/2016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1653601-5277-4CC2-A5FE-DAD95FA16F78}" type="slidenum">
              <a:rPr lang="en-US" smtClean="0"/>
              <a:t>‹#›</a:t>
            </a:fld>
            <a:endParaRPr lang="en-US"/>
          </a:p>
        </p:txBody>
      </p:sp>
    </p:spTree>
    <p:extLst>
      <p:ext uri="{BB962C8B-B14F-4D97-AF65-F5344CB8AC3E}">
        <p14:creationId xmlns:p14="http://schemas.microsoft.com/office/powerpoint/2010/main" val="11522301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6C18E1-A0A7-437A-A096-962B780DB9C8}" type="datetimeFigureOut">
              <a:rPr lang="en-US" smtClean="0"/>
              <a:t>8/9/2016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1D9702-9D7C-4B07-8DAB-9745D2F62818}" type="slidenum">
              <a:rPr lang="en-US" smtClean="0"/>
              <a:t>‹#›</a:t>
            </a:fld>
            <a:endParaRPr lang="en-US"/>
          </a:p>
        </p:txBody>
      </p:sp>
    </p:spTree>
    <p:extLst>
      <p:ext uri="{BB962C8B-B14F-4D97-AF65-F5344CB8AC3E}">
        <p14:creationId xmlns:p14="http://schemas.microsoft.com/office/powerpoint/2010/main" val="36143798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715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0" y="5791200"/>
            <a:ext cx="6784848" cy="966216"/>
          </a:xfrm>
          <a:prstGeom prst="rect">
            <a:avLst/>
          </a:prstGeom>
          <a:solidFill>
            <a:schemeClr val="tx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59152" y="3200400"/>
            <a:ext cx="6477000" cy="2209800"/>
          </a:xfrm>
        </p:spPr>
        <p:txBody>
          <a:bodyPr anchor="b"/>
          <a:lstStyle>
            <a:lvl1pPr>
              <a:defRPr cap="all" baseline="0">
                <a:solidFill>
                  <a:schemeClr val="tx1"/>
                </a:solidFill>
              </a:defRPr>
            </a:lvl1pPr>
          </a:lstStyle>
          <a:p>
            <a:r>
              <a:rPr kumimoji="0" lang="en-US" smtClean="0"/>
              <a:t>Click to edit Master title style</a:t>
            </a:r>
            <a:endParaRPr kumimoji="0" lang="en-US" dirty="0"/>
          </a:p>
        </p:txBody>
      </p:sp>
      <p:sp>
        <p:nvSpPr>
          <p:cNvPr id="9" name="Subtitle 8"/>
          <p:cNvSpPr>
            <a:spLocks noGrp="1"/>
          </p:cNvSpPr>
          <p:nvPr>
            <p:ph type="subTitle" idx="1" hasCustomPrompt="1"/>
          </p:nvPr>
        </p:nvSpPr>
        <p:spPr>
          <a:xfrm>
            <a:off x="79248" y="5791200"/>
            <a:ext cx="6705600" cy="944637"/>
          </a:xfrm>
        </p:spPr>
        <p:txBody>
          <a:bodyPr anchor="ctr">
            <a:normAutofit/>
          </a:bodyPr>
          <a:lstStyle>
            <a:lvl1pPr marL="0" indent="0" algn="ctr">
              <a:buNone/>
              <a:defRPr sz="2600" baseline="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smtClean="0"/>
              <a:t>CLICK TO EDIT SUBTITLE</a:t>
            </a:r>
            <a:endParaRPr kumimoji="0"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58000" y="5847588"/>
            <a:ext cx="2118360" cy="877824"/>
          </a:xfrm>
          <a:prstGeom prst="rect">
            <a:avLst/>
          </a:prstGeom>
        </p:spPr>
      </p:pic>
      <p:sp>
        <p:nvSpPr>
          <p:cNvPr id="3" name="TextBox 2"/>
          <p:cNvSpPr txBox="1"/>
          <p:nvPr/>
        </p:nvSpPr>
        <p:spPr>
          <a:xfrm>
            <a:off x="5715000" y="228600"/>
            <a:ext cx="3261360" cy="338554"/>
          </a:xfrm>
          <a:prstGeom prst="rect">
            <a:avLst/>
          </a:prstGeom>
          <a:noFill/>
        </p:spPr>
        <p:txBody>
          <a:bodyPr wrap="square" rtlCol="0">
            <a:spAutoFit/>
          </a:bodyPr>
          <a:lstStyle/>
          <a:p>
            <a:pPr algn="ctr"/>
            <a:r>
              <a:rPr lang="en-US" sz="1600" baseline="0" dirty="0" smtClean="0">
                <a:solidFill>
                  <a:schemeClr val="tx1"/>
                </a:solidFill>
              </a:rPr>
              <a:t>www.mwllegal.com</a:t>
            </a: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51816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22ABFFAE-9B82-4C0B-BE13-ABFE8DBD729B}" type="slidenum">
              <a:rPr lang="en-US" smtClean="0"/>
              <a:t>‹#›</a:t>
            </a:fld>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58000" y="5827776"/>
            <a:ext cx="2118360" cy="877824"/>
          </a:xfrm>
          <a:prstGeom prst="rect">
            <a:avLst/>
          </a:prstGeom>
        </p:spPr>
      </p:pic>
      <p:sp>
        <p:nvSpPr>
          <p:cNvPr id="12" name="TextBox 11"/>
          <p:cNvSpPr txBox="1"/>
          <p:nvPr/>
        </p:nvSpPr>
        <p:spPr>
          <a:xfrm>
            <a:off x="3179318" y="6364336"/>
            <a:ext cx="2152650" cy="338554"/>
          </a:xfrm>
          <a:prstGeom prst="rect">
            <a:avLst/>
          </a:prstGeom>
          <a:noFill/>
        </p:spPr>
        <p:txBody>
          <a:bodyPr wrap="square" rtlCol="0">
            <a:spAutoFit/>
          </a:bodyPr>
          <a:lstStyle/>
          <a:p>
            <a:r>
              <a:rPr lang="en-US" sz="1600" baseline="0" dirty="0" smtClean="0">
                <a:solidFill>
                  <a:schemeClr val="bg1"/>
                </a:solidFill>
              </a:rPr>
              <a:t>www.mwllegal.com</a:t>
            </a:r>
            <a:endParaRPr lang="en-US" sz="1600" baseline="0" dirty="0">
              <a:solidFill>
                <a:schemeClr val="bg1"/>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1"/>
            <a:ext cx="2057400" cy="5105400"/>
          </a:xfrm>
        </p:spPr>
        <p:txBody>
          <a:bodyPr vert="eaVert"/>
          <a:lstStyle/>
          <a:p>
            <a:r>
              <a:rPr kumimoji="0" lang="en-US" smtClean="0"/>
              <a:t>Click to edit Master title style</a:t>
            </a:r>
            <a:endParaRPr kumimoji="0" lang="en-US" dirty="0"/>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bg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22ABFFAE-9B82-4C0B-BE13-ABFE8DBD729B}" type="slidenum">
              <a:rPr lang="en-US" smtClean="0"/>
              <a:t>‹#›</a:t>
            </a:fld>
            <a:endParaRPr lang="en-US"/>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3240" y="5827776"/>
            <a:ext cx="2118360" cy="877824"/>
          </a:xfrm>
          <a:prstGeom prst="rect">
            <a:avLst/>
          </a:prstGeom>
        </p:spPr>
      </p:pic>
      <p:sp>
        <p:nvSpPr>
          <p:cNvPr id="11" name="TextBox 10"/>
          <p:cNvSpPr txBox="1"/>
          <p:nvPr/>
        </p:nvSpPr>
        <p:spPr>
          <a:xfrm>
            <a:off x="628650" y="6274618"/>
            <a:ext cx="2152650" cy="338554"/>
          </a:xfrm>
          <a:prstGeom prst="rect">
            <a:avLst/>
          </a:prstGeom>
          <a:noFill/>
        </p:spPr>
        <p:txBody>
          <a:bodyPr wrap="square" rtlCol="0">
            <a:spAutoFit/>
          </a:bodyPr>
          <a:lstStyle/>
          <a:p>
            <a:r>
              <a:rPr lang="en-US" sz="1600" dirty="0" smtClean="0">
                <a:solidFill>
                  <a:schemeClr val="bg2"/>
                </a:solidFill>
              </a:rPr>
              <a:t>www.mwllegal.com</a:t>
            </a:r>
            <a:endParaRPr lang="en-US" sz="1600" dirty="0">
              <a:solidFill>
                <a:schemeClr val="bg2"/>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6" name="Slide Number Placeholder 5"/>
          <p:cNvSpPr>
            <a:spLocks noGrp="1"/>
          </p:cNvSpPr>
          <p:nvPr>
            <p:ph type="sldNum" sz="quarter" idx="12"/>
          </p:nvPr>
        </p:nvSpPr>
        <p:spPr>
          <a:solidFill>
            <a:schemeClr val="bg2"/>
          </a:solidFill>
        </p:spPr>
        <p:txBody>
          <a:bodyPr/>
          <a:lstStyle>
            <a:lvl1pPr>
              <a:defRPr>
                <a:solidFill>
                  <a:srgbClr val="FFFFFF"/>
                </a:solidFill>
              </a:defRPr>
            </a:lvl1pPr>
          </a:lstStyle>
          <a:p>
            <a:fld id="{22ABFFAE-9B82-4C0B-BE13-ABFE8DBD729B}" type="slidenum">
              <a:rPr lang="en-US" smtClean="0"/>
              <a:t>‹#›</a:t>
            </a:fld>
            <a:endParaRPr lang="en-US"/>
          </a:p>
        </p:txBody>
      </p:sp>
      <p:sp>
        <p:nvSpPr>
          <p:cNvPr id="8" name="Content Placeholder 7"/>
          <p:cNvSpPr>
            <a:spLocks noGrp="1"/>
          </p:cNvSpPr>
          <p:nvPr>
            <p:ph sz="quarter" idx="1"/>
          </p:nvPr>
        </p:nvSpPr>
        <p:spPr>
          <a:xfrm>
            <a:off x="612648" y="1600200"/>
            <a:ext cx="8153400" cy="4114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2ABFFAE-9B82-4C0B-BE13-ABFE8DBD729B}" type="slidenum">
              <a:rPr lang="en-US" smtClean="0"/>
              <a:t>‹#›</a:t>
            </a:fld>
            <a:endParaRPr lang="en-US"/>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58000" y="5835031"/>
            <a:ext cx="2118360" cy="877824"/>
          </a:xfrm>
          <a:prstGeom prst="rect">
            <a:avLst/>
          </a:prstGeom>
        </p:spPr>
      </p:pic>
      <p:sp>
        <p:nvSpPr>
          <p:cNvPr id="10" name="TextBox 9"/>
          <p:cNvSpPr txBox="1"/>
          <p:nvPr/>
        </p:nvSpPr>
        <p:spPr>
          <a:xfrm>
            <a:off x="628650" y="6274618"/>
            <a:ext cx="2152650" cy="338554"/>
          </a:xfrm>
          <a:prstGeom prst="rect">
            <a:avLst/>
          </a:prstGeom>
          <a:noFill/>
        </p:spPr>
        <p:txBody>
          <a:bodyPr wrap="square" rtlCol="0">
            <a:spAutoFit/>
          </a:bodyPr>
          <a:lstStyle/>
          <a:p>
            <a:r>
              <a:rPr lang="en-US" sz="1600" dirty="0" smtClean="0">
                <a:solidFill>
                  <a:schemeClr val="bg2"/>
                </a:solidFill>
              </a:rPr>
              <a:t>www.mwllegal.com</a:t>
            </a:r>
            <a:endParaRPr lang="en-US" sz="1600" dirty="0">
              <a:solidFill>
                <a:schemeClr val="bg2"/>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dirty="0"/>
          </a:p>
        </p:txBody>
      </p:sp>
      <p:sp>
        <p:nvSpPr>
          <p:cNvPr id="9" name="Content Placeholder 8"/>
          <p:cNvSpPr>
            <a:spLocks noGrp="1"/>
          </p:cNvSpPr>
          <p:nvPr>
            <p:ph sz="quarter" idx="1"/>
          </p:nvPr>
        </p:nvSpPr>
        <p:spPr>
          <a:xfrm>
            <a:off x="609600" y="1589567"/>
            <a:ext cx="3886200" cy="4125433"/>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11" name="Content Placeholder 10"/>
          <p:cNvSpPr>
            <a:spLocks noGrp="1"/>
          </p:cNvSpPr>
          <p:nvPr>
            <p:ph sz="quarter" idx="2"/>
          </p:nvPr>
        </p:nvSpPr>
        <p:spPr>
          <a:xfrm>
            <a:off x="4844901" y="1589567"/>
            <a:ext cx="3886200" cy="4125433"/>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10" name="Slide Number Placeholder 9"/>
          <p:cNvSpPr>
            <a:spLocks noGrp="1"/>
          </p:cNvSpPr>
          <p:nvPr>
            <p:ph type="sldNum" sz="quarter" idx="16"/>
          </p:nvPr>
        </p:nvSpPr>
        <p:spPr/>
        <p:txBody>
          <a:bodyPr rtlCol="0"/>
          <a:lstStyle/>
          <a:p>
            <a:fld id="{22ABFFAE-9B82-4C0B-BE13-ABFE8DBD729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276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13" name="Content Placeholder 12"/>
          <p:cNvSpPr>
            <a:spLocks noGrp="1"/>
          </p:cNvSpPr>
          <p:nvPr>
            <p:ph sz="quarter" idx="4"/>
          </p:nvPr>
        </p:nvSpPr>
        <p:spPr>
          <a:xfrm>
            <a:off x="4800600" y="2438400"/>
            <a:ext cx="3886200" cy="3276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12" name="Slide Number Placeholder 11"/>
          <p:cNvSpPr>
            <a:spLocks noGrp="1"/>
          </p:cNvSpPr>
          <p:nvPr>
            <p:ph type="sldNum" sz="quarter" idx="16"/>
          </p:nvPr>
        </p:nvSpPr>
        <p:spPr/>
        <p:txBody>
          <a:bodyPr rtlCol="0"/>
          <a:lstStyle/>
          <a:p>
            <a:fld id="{22ABFFAE-9B82-4C0B-BE13-ABFE8DBD729B}" type="slidenum">
              <a:rPr lang="en-US" smtClean="0"/>
              <a:t>‹#›</a:t>
            </a:fld>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22ABFFAE-9B82-4C0B-BE13-ABFE8DBD729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22ABFFAE-9B82-4C0B-BE13-ABFE8DBD729B}" type="slidenum">
              <a:rPr lang="en-US" smtClean="0"/>
              <a:t>‹#›</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3240" y="5867400"/>
            <a:ext cx="2118360" cy="877824"/>
          </a:xfrm>
          <a:prstGeom prst="rect">
            <a:avLst/>
          </a:prstGeom>
        </p:spPr>
      </p:pic>
      <p:sp>
        <p:nvSpPr>
          <p:cNvPr id="6" name="TextBox 5"/>
          <p:cNvSpPr txBox="1"/>
          <p:nvPr/>
        </p:nvSpPr>
        <p:spPr>
          <a:xfrm>
            <a:off x="628650" y="6274618"/>
            <a:ext cx="2152650" cy="338554"/>
          </a:xfrm>
          <a:prstGeom prst="rect">
            <a:avLst/>
          </a:prstGeom>
          <a:noFill/>
        </p:spPr>
        <p:txBody>
          <a:bodyPr wrap="square" rtlCol="0">
            <a:spAutoFit/>
          </a:bodyPr>
          <a:lstStyle/>
          <a:p>
            <a:r>
              <a:rPr lang="en-US" sz="1600" dirty="0" smtClean="0">
                <a:solidFill>
                  <a:schemeClr val="bg2"/>
                </a:solidFill>
              </a:rPr>
              <a:t>www.mwllegal.com</a:t>
            </a:r>
            <a:endParaRPr lang="en-US" sz="1600" dirty="0">
              <a:solidFill>
                <a:schemeClr val="bg2"/>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22ABFFAE-9B82-4C0B-BE13-ABFE8DBD729B}" type="slidenum">
              <a:rPr lang="en-US" smtClean="0"/>
              <a:t>‹#›</a:t>
            </a:fld>
            <a:endParaRPr lang="en-US"/>
          </a:p>
        </p:txBody>
      </p:sp>
      <p:sp>
        <p:nvSpPr>
          <p:cNvPr id="3" name="Text Placeholder 2"/>
          <p:cNvSpPr>
            <a:spLocks noGrp="1"/>
          </p:cNvSpPr>
          <p:nvPr>
            <p:ph type="body" idx="2"/>
          </p:nvPr>
        </p:nvSpPr>
        <p:spPr>
          <a:xfrm>
            <a:off x="609600" y="1752600"/>
            <a:ext cx="1600200" cy="4343400"/>
          </a:xfrm>
          <a:solidFill>
            <a:schemeClr val="bg2"/>
          </a:solidFill>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3962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Slide Number Placeholder 5"/>
          <p:cNvSpPr>
            <a:spLocks noGrp="1"/>
          </p:cNvSpPr>
          <p:nvPr>
            <p:ph type="sldNum" sz="quarter" idx="12"/>
          </p:nvPr>
        </p:nvSpPr>
        <p:spPr/>
        <p:txBody>
          <a:bodyPr/>
          <a:lstStyle/>
          <a:p>
            <a:fld id="{22ABFFAE-9B82-4C0B-BE13-ABFE8DBD729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dirty="0"/>
          </a:p>
        </p:txBody>
      </p:sp>
      <p:sp>
        <p:nvSpPr>
          <p:cNvPr id="13" name="Text Placeholder 12"/>
          <p:cNvSpPr>
            <a:spLocks noGrp="1"/>
          </p:cNvSpPr>
          <p:nvPr>
            <p:ph type="body" idx="1"/>
          </p:nvPr>
        </p:nvSpPr>
        <p:spPr>
          <a:xfrm>
            <a:off x="612648" y="1600200"/>
            <a:ext cx="8153400" cy="411480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baseline="0">
                <a:solidFill>
                  <a:schemeClr val="bg1"/>
                </a:solidFill>
              </a:defRPr>
            </a:lvl1pPr>
          </a:lstStyle>
          <a:p>
            <a:fld id="{22ABFFAE-9B82-4C0B-BE13-ABFE8DBD729B}" type="slidenum">
              <a:rPr lang="en-US" smtClean="0"/>
              <a:t>‹#›</a:t>
            </a:fld>
            <a:endParaRPr lang="en-US"/>
          </a:p>
        </p:txBody>
      </p:sp>
      <p:pic>
        <p:nvPicPr>
          <p:cNvPr id="2" name="Picture 1"/>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6858000" y="5835706"/>
            <a:ext cx="2118360" cy="877824"/>
          </a:xfrm>
          <a:prstGeom prst="rect">
            <a:avLst/>
          </a:prstGeom>
        </p:spPr>
      </p:pic>
      <p:sp>
        <p:nvSpPr>
          <p:cNvPr id="5" name="TextBox 4"/>
          <p:cNvSpPr txBox="1"/>
          <p:nvPr/>
        </p:nvSpPr>
        <p:spPr>
          <a:xfrm>
            <a:off x="628650" y="6274618"/>
            <a:ext cx="2152650" cy="338554"/>
          </a:xfrm>
          <a:prstGeom prst="rect">
            <a:avLst/>
          </a:prstGeom>
          <a:noFill/>
        </p:spPr>
        <p:txBody>
          <a:bodyPr wrap="square" rtlCol="0">
            <a:spAutoFit/>
          </a:bodyPr>
          <a:lstStyle/>
          <a:p>
            <a:r>
              <a:rPr lang="en-US" sz="1600" dirty="0" smtClean="0">
                <a:solidFill>
                  <a:schemeClr val="bg2"/>
                </a:solidFill>
              </a:rPr>
              <a:t>www.mwllegal.com</a:t>
            </a:r>
            <a:endParaRPr lang="en-US" sz="1600" dirty="0">
              <a:solidFill>
                <a:schemeClr val="bg2"/>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mailto:klearned@mwllegal.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
            </a:r>
            <a:br>
              <a:rPr lang="en-US" dirty="0" smtClean="0"/>
            </a:br>
            <a:endParaRPr lang="en-US" dirty="0"/>
          </a:p>
        </p:txBody>
      </p:sp>
      <p:sp>
        <p:nvSpPr>
          <p:cNvPr id="3" name="Subtitle 2"/>
          <p:cNvSpPr>
            <a:spLocks noGrp="1"/>
          </p:cNvSpPr>
          <p:nvPr>
            <p:ph type="subTitle" idx="1"/>
          </p:nvPr>
        </p:nvSpPr>
        <p:spPr/>
        <p:txBody>
          <a:bodyPr>
            <a:normAutofit/>
          </a:bodyPr>
          <a:lstStyle/>
          <a:p>
            <a:r>
              <a:rPr lang="en-US" sz="3200" dirty="0" smtClean="0"/>
              <a:t>SBA Programs and Other Programs</a:t>
            </a:r>
            <a:endParaRPr lang="en-US" sz="3200" dirty="0"/>
          </a:p>
        </p:txBody>
      </p:sp>
      <p:sp>
        <p:nvSpPr>
          <p:cNvPr id="5" name="Rectangle 4"/>
          <p:cNvSpPr/>
          <p:nvPr/>
        </p:nvSpPr>
        <p:spPr>
          <a:xfrm>
            <a:off x="2133600" y="2590800"/>
            <a:ext cx="6019800" cy="2123658"/>
          </a:xfrm>
          <a:prstGeom prst="rect">
            <a:avLst/>
          </a:prstGeom>
        </p:spPr>
        <p:txBody>
          <a:bodyPr wrap="square">
            <a:spAutoFit/>
          </a:bodyPr>
          <a:lstStyle/>
          <a:p>
            <a:r>
              <a:rPr lang="en-US" sz="4400" dirty="0"/>
              <a:t>Analyzing </a:t>
            </a:r>
            <a:r>
              <a:rPr lang="en-US" sz="4400" dirty="0" smtClean="0"/>
              <a:t>Programs for Small Disadvantaged Businesses</a:t>
            </a:r>
            <a:endParaRPr lang="en-US" sz="4400" dirty="0"/>
          </a:p>
        </p:txBody>
      </p:sp>
    </p:spTree>
    <p:extLst>
      <p:ext uri="{BB962C8B-B14F-4D97-AF65-F5344CB8AC3E}">
        <p14:creationId xmlns:p14="http://schemas.microsoft.com/office/powerpoint/2010/main" val="26651182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8(a</a:t>
            </a:r>
            <a:r>
              <a:rPr lang="en-US" sz="3600" dirty="0"/>
              <a:t>) Program – Minority Small Business Development </a:t>
            </a:r>
            <a:r>
              <a:rPr lang="en-US" sz="3600" dirty="0" smtClean="0"/>
              <a:t>Program</a:t>
            </a:r>
            <a:endParaRPr lang="en-US" sz="3600" dirty="0"/>
          </a:p>
        </p:txBody>
      </p:sp>
      <p:sp>
        <p:nvSpPr>
          <p:cNvPr id="3" name="Slide Number Placeholder 2"/>
          <p:cNvSpPr>
            <a:spLocks noGrp="1"/>
          </p:cNvSpPr>
          <p:nvPr>
            <p:ph type="sldNum" sz="quarter" idx="12"/>
          </p:nvPr>
        </p:nvSpPr>
        <p:spPr/>
        <p:txBody>
          <a:bodyPr>
            <a:normAutofit fontScale="85000" lnSpcReduction="20000"/>
          </a:bodyPr>
          <a:lstStyle/>
          <a:p>
            <a:fld id="{22ABFFAE-9B82-4C0B-BE13-ABFE8DBD729B}" type="slidenum">
              <a:rPr lang="en-US" smtClean="0"/>
              <a:t>10</a:t>
            </a:fld>
            <a:endParaRPr lang="en-US"/>
          </a:p>
        </p:txBody>
      </p:sp>
      <p:sp>
        <p:nvSpPr>
          <p:cNvPr id="4" name="Content Placeholder 3"/>
          <p:cNvSpPr>
            <a:spLocks noGrp="1"/>
          </p:cNvSpPr>
          <p:nvPr>
            <p:ph sz="quarter" idx="1"/>
          </p:nvPr>
        </p:nvSpPr>
        <p:spPr/>
        <p:txBody>
          <a:bodyPr>
            <a:normAutofit fontScale="92500" lnSpcReduction="10000"/>
          </a:bodyPr>
          <a:lstStyle/>
          <a:p>
            <a:r>
              <a:rPr lang="en-US" dirty="0" smtClean="0"/>
              <a:t>Arduous application process</a:t>
            </a:r>
          </a:p>
          <a:p>
            <a:pPr lvl="1"/>
            <a:r>
              <a:rPr lang="en-US" dirty="0" smtClean="0"/>
              <a:t>Looks closely at other owners</a:t>
            </a:r>
          </a:p>
          <a:p>
            <a:pPr lvl="1"/>
            <a:r>
              <a:rPr lang="en-US" dirty="0" smtClean="0"/>
              <a:t>Need to prove likelihood of success</a:t>
            </a:r>
          </a:p>
          <a:p>
            <a:r>
              <a:rPr lang="en-US" dirty="0" smtClean="0"/>
              <a:t>Requirements:</a:t>
            </a:r>
          </a:p>
          <a:p>
            <a:pPr lvl="1"/>
            <a:r>
              <a:rPr lang="en-US" dirty="0" smtClean="0"/>
              <a:t>51% ownership;</a:t>
            </a:r>
          </a:p>
          <a:p>
            <a:pPr lvl="1"/>
            <a:r>
              <a:rPr lang="en-US" dirty="0" smtClean="0"/>
              <a:t>Social disadvantage; and </a:t>
            </a:r>
          </a:p>
          <a:p>
            <a:pPr lvl="1"/>
            <a:r>
              <a:rPr lang="en-US" dirty="0" smtClean="0"/>
              <a:t>Economic disadvantage</a:t>
            </a:r>
            <a:r>
              <a:rPr lang="en-US" dirty="0"/>
              <a:t> </a:t>
            </a:r>
            <a:r>
              <a:rPr lang="en-US" dirty="0" smtClean="0"/>
              <a:t>($250k </a:t>
            </a:r>
            <a:r>
              <a:rPr lang="en-US" dirty="0"/>
              <a:t>income and </a:t>
            </a:r>
            <a:r>
              <a:rPr lang="en-US" dirty="0" smtClean="0"/>
              <a:t>$250k </a:t>
            </a:r>
            <a:r>
              <a:rPr lang="en-US" dirty="0"/>
              <a:t>net worth, </a:t>
            </a:r>
            <a:r>
              <a:rPr lang="en-US" dirty="0" smtClean="0"/>
              <a:t>excluding retirement funds, personal residence and business – $4 </a:t>
            </a:r>
            <a:r>
              <a:rPr lang="en-US" dirty="0"/>
              <a:t>million cap</a:t>
            </a:r>
            <a:r>
              <a:rPr lang="en-US" dirty="0" smtClean="0"/>
              <a:t>)</a:t>
            </a:r>
          </a:p>
          <a:p>
            <a:r>
              <a:rPr lang="en-US" dirty="0" smtClean="0"/>
              <a:t>9 </a:t>
            </a:r>
            <a:r>
              <a:rPr lang="en-US" dirty="0"/>
              <a:t>year program </a:t>
            </a:r>
            <a:r>
              <a:rPr lang="en-US" dirty="0" smtClean="0"/>
              <a:t>participation</a:t>
            </a:r>
          </a:p>
        </p:txBody>
      </p:sp>
    </p:spTree>
    <p:extLst>
      <p:ext uri="{BB962C8B-B14F-4D97-AF65-F5344CB8AC3E}">
        <p14:creationId xmlns:p14="http://schemas.microsoft.com/office/powerpoint/2010/main" val="33490038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SDB </a:t>
            </a:r>
            <a:r>
              <a:rPr lang="en-US" sz="3600" dirty="0"/>
              <a:t>– </a:t>
            </a:r>
            <a:r>
              <a:rPr lang="en-US" sz="3600" dirty="0" smtClean="0"/>
              <a:t>Small </a:t>
            </a:r>
            <a:r>
              <a:rPr lang="en-US" sz="3600" dirty="0"/>
              <a:t>Disadvantaged </a:t>
            </a:r>
            <a:r>
              <a:rPr lang="en-US" sz="3600" dirty="0" smtClean="0"/>
              <a:t>Business</a:t>
            </a:r>
            <a:endParaRPr lang="en-US" sz="3600" dirty="0"/>
          </a:p>
        </p:txBody>
      </p:sp>
      <p:sp>
        <p:nvSpPr>
          <p:cNvPr id="3" name="Slide Number Placeholder 2"/>
          <p:cNvSpPr>
            <a:spLocks noGrp="1"/>
          </p:cNvSpPr>
          <p:nvPr>
            <p:ph type="sldNum" sz="quarter" idx="12"/>
          </p:nvPr>
        </p:nvSpPr>
        <p:spPr/>
        <p:txBody>
          <a:bodyPr>
            <a:normAutofit fontScale="85000" lnSpcReduction="20000"/>
          </a:bodyPr>
          <a:lstStyle/>
          <a:p>
            <a:fld id="{22ABFFAE-9B82-4C0B-BE13-ABFE8DBD729B}" type="slidenum">
              <a:rPr lang="en-US" smtClean="0"/>
              <a:t>11</a:t>
            </a:fld>
            <a:endParaRPr lang="en-US"/>
          </a:p>
        </p:txBody>
      </p:sp>
      <p:sp>
        <p:nvSpPr>
          <p:cNvPr id="4" name="Content Placeholder 3"/>
          <p:cNvSpPr>
            <a:spLocks noGrp="1"/>
          </p:cNvSpPr>
          <p:nvPr>
            <p:ph sz="quarter" idx="1"/>
          </p:nvPr>
        </p:nvSpPr>
        <p:spPr/>
        <p:txBody>
          <a:bodyPr/>
          <a:lstStyle/>
          <a:p>
            <a:r>
              <a:rPr lang="en-US" dirty="0" smtClean="0"/>
              <a:t>Easier than the 8(a) application </a:t>
            </a:r>
            <a:r>
              <a:rPr lang="en-US" dirty="0"/>
              <a:t>process</a:t>
            </a:r>
          </a:p>
          <a:p>
            <a:r>
              <a:rPr lang="en-US" dirty="0" smtClean="0"/>
              <a:t>Not a set-aside program, but instead gives preferential treatment in bidding</a:t>
            </a:r>
          </a:p>
          <a:p>
            <a:r>
              <a:rPr lang="en-US" dirty="0" smtClean="0"/>
              <a:t>Requirements</a:t>
            </a:r>
            <a:r>
              <a:rPr lang="en-US" dirty="0"/>
              <a:t>:</a:t>
            </a:r>
          </a:p>
          <a:p>
            <a:pPr lvl="1"/>
            <a:r>
              <a:rPr lang="en-US" dirty="0"/>
              <a:t>51% </a:t>
            </a:r>
            <a:r>
              <a:rPr lang="en-US" dirty="0" smtClean="0"/>
              <a:t>ownership;</a:t>
            </a:r>
          </a:p>
          <a:p>
            <a:pPr lvl="1"/>
            <a:r>
              <a:rPr lang="en-US" dirty="0" smtClean="0"/>
              <a:t>Social disadvantage; </a:t>
            </a:r>
            <a:r>
              <a:rPr lang="en-US" dirty="0"/>
              <a:t>and </a:t>
            </a:r>
          </a:p>
          <a:p>
            <a:pPr lvl="1"/>
            <a:r>
              <a:rPr lang="en-US" dirty="0"/>
              <a:t>Economic disadvantage </a:t>
            </a:r>
            <a:r>
              <a:rPr lang="en-US" dirty="0" smtClean="0"/>
              <a:t>($750k </a:t>
            </a:r>
            <a:r>
              <a:rPr lang="en-US" dirty="0"/>
              <a:t>net worth, excluding retirement funds, personal residence and </a:t>
            </a:r>
            <a:r>
              <a:rPr lang="en-US" dirty="0" smtClean="0"/>
              <a:t>business)</a:t>
            </a:r>
            <a:endParaRPr lang="en-US" dirty="0"/>
          </a:p>
        </p:txBody>
      </p:sp>
    </p:spTree>
    <p:extLst>
      <p:ext uri="{BB962C8B-B14F-4D97-AF65-F5344CB8AC3E}">
        <p14:creationId xmlns:p14="http://schemas.microsoft.com/office/powerpoint/2010/main" val="16450646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SDVOSB </a:t>
            </a:r>
            <a:r>
              <a:rPr lang="en-US" sz="3600" dirty="0"/>
              <a:t>– </a:t>
            </a:r>
            <a:r>
              <a:rPr lang="en-US" sz="3600" dirty="0" smtClean="0"/>
              <a:t>Service </a:t>
            </a:r>
            <a:r>
              <a:rPr lang="en-US" sz="3600" dirty="0"/>
              <a:t>Disabled Veteran Owned Small </a:t>
            </a:r>
            <a:r>
              <a:rPr lang="en-US" sz="3600" dirty="0" smtClean="0"/>
              <a:t>Businesses</a:t>
            </a:r>
            <a:endParaRPr lang="en-US" sz="3600" dirty="0"/>
          </a:p>
        </p:txBody>
      </p:sp>
      <p:sp>
        <p:nvSpPr>
          <p:cNvPr id="3" name="Slide Number Placeholder 2"/>
          <p:cNvSpPr>
            <a:spLocks noGrp="1"/>
          </p:cNvSpPr>
          <p:nvPr>
            <p:ph type="sldNum" sz="quarter" idx="12"/>
          </p:nvPr>
        </p:nvSpPr>
        <p:spPr/>
        <p:txBody>
          <a:bodyPr>
            <a:normAutofit fontScale="85000" lnSpcReduction="20000"/>
          </a:bodyPr>
          <a:lstStyle/>
          <a:p>
            <a:fld id="{22ABFFAE-9B82-4C0B-BE13-ABFE8DBD729B}" type="slidenum">
              <a:rPr lang="en-US" smtClean="0"/>
              <a:t>12</a:t>
            </a:fld>
            <a:endParaRPr lang="en-US"/>
          </a:p>
        </p:txBody>
      </p:sp>
      <p:sp>
        <p:nvSpPr>
          <p:cNvPr id="4" name="Content Placeholder 3"/>
          <p:cNvSpPr>
            <a:spLocks noGrp="1"/>
          </p:cNvSpPr>
          <p:nvPr>
            <p:ph sz="quarter" idx="1"/>
          </p:nvPr>
        </p:nvSpPr>
        <p:spPr>
          <a:xfrm>
            <a:off x="609600" y="1600200"/>
            <a:ext cx="8153400" cy="4114800"/>
          </a:xfrm>
        </p:spPr>
        <p:txBody>
          <a:bodyPr>
            <a:normAutofit/>
          </a:bodyPr>
          <a:lstStyle/>
          <a:p>
            <a:r>
              <a:rPr lang="en-US" dirty="0" smtClean="0"/>
              <a:t>Self-Certification for non-VA procurements</a:t>
            </a:r>
          </a:p>
          <a:p>
            <a:r>
              <a:rPr lang="en-US" dirty="0" smtClean="0"/>
              <a:t>CVE Verification Required for VA procurements</a:t>
            </a:r>
          </a:p>
          <a:p>
            <a:pPr lvl="1"/>
            <a:r>
              <a:rPr lang="en-US" dirty="0" smtClean="0"/>
              <a:t>CVE also certifies VOSB status</a:t>
            </a:r>
          </a:p>
          <a:p>
            <a:pPr lvl="1"/>
            <a:r>
              <a:rPr lang="en-US" dirty="0"/>
              <a:t>Two year recertification requirement</a:t>
            </a:r>
          </a:p>
          <a:p>
            <a:pPr lvl="2"/>
            <a:r>
              <a:rPr lang="en-US" dirty="0"/>
              <a:t>Be careful about mid-term audits</a:t>
            </a:r>
          </a:p>
          <a:p>
            <a:r>
              <a:rPr lang="en-US" dirty="0" smtClean="0"/>
              <a:t>Requirements:</a:t>
            </a:r>
          </a:p>
          <a:p>
            <a:pPr lvl="1"/>
            <a:r>
              <a:rPr lang="en-US" dirty="0" smtClean="0"/>
              <a:t>51% ownership, by</a:t>
            </a:r>
          </a:p>
          <a:p>
            <a:pPr lvl="1"/>
            <a:r>
              <a:rPr lang="en-US" dirty="0" smtClean="0"/>
              <a:t>Disabled Veterans</a:t>
            </a:r>
          </a:p>
        </p:txBody>
      </p:sp>
    </p:spTree>
    <p:extLst>
      <p:ext uri="{BB962C8B-B14F-4D97-AF65-F5344CB8AC3E}">
        <p14:creationId xmlns:p14="http://schemas.microsoft.com/office/powerpoint/2010/main" val="4369524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WOSB </a:t>
            </a:r>
            <a:r>
              <a:rPr lang="en-US" sz="3200" dirty="0"/>
              <a:t>– </a:t>
            </a:r>
            <a:r>
              <a:rPr lang="en-US" sz="3200" dirty="0" smtClean="0"/>
              <a:t>Women-Owned </a:t>
            </a:r>
            <a:r>
              <a:rPr lang="en-US" sz="3200" dirty="0"/>
              <a:t>Small </a:t>
            </a:r>
            <a:r>
              <a:rPr lang="en-US" sz="3200" dirty="0" smtClean="0"/>
              <a:t>Business</a:t>
            </a:r>
            <a:endParaRPr lang="en-US" sz="3200" dirty="0"/>
          </a:p>
        </p:txBody>
      </p:sp>
      <p:sp>
        <p:nvSpPr>
          <p:cNvPr id="3" name="Slide Number Placeholder 2"/>
          <p:cNvSpPr>
            <a:spLocks noGrp="1"/>
          </p:cNvSpPr>
          <p:nvPr>
            <p:ph type="sldNum" sz="quarter" idx="12"/>
          </p:nvPr>
        </p:nvSpPr>
        <p:spPr/>
        <p:txBody>
          <a:bodyPr>
            <a:normAutofit fontScale="85000" lnSpcReduction="20000"/>
          </a:bodyPr>
          <a:lstStyle/>
          <a:p>
            <a:fld id="{22ABFFAE-9B82-4C0B-BE13-ABFE8DBD729B}" type="slidenum">
              <a:rPr lang="en-US" smtClean="0"/>
              <a:t>13</a:t>
            </a:fld>
            <a:endParaRPr lang="en-US"/>
          </a:p>
        </p:txBody>
      </p:sp>
      <p:sp>
        <p:nvSpPr>
          <p:cNvPr id="4" name="Content Placeholder 3"/>
          <p:cNvSpPr>
            <a:spLocks noGrp="1"/>
          </p:cNvSpPr>
          <p:nvPr>
            <p:ph sz="quarter" idx="1"/>
          </p:nvPr>
        </p:nvSpPr>
        <p:spPr/>
        <p:txBody>
          <a:bodyPr>
            <a:normAutofit fontScale="92500"/>
          </a:bodyPr>
          <a:lstStyle/>
          <a:p>
            <a:r>
              <a:rPr lang="en-US" dirty="0" smtClean="0"/>
              <a:t>WOSB vs. EDWOSB</a:t>
            </a:r>
          </a:p>
          <a:p>
            <a:pPr lvl="1"/>
            <a:r>
              <a:rPr lang="en-US" dirty="0" smtClean="0"/>
              <a:t>Specified NAICS Codes</a:t>
            </a:r>
          </a:p>
          <a:p>
            <a:r>
              <a:rPr lang="en-US" dirty="0" smtClean="0"/>
              <a:t>Self-Certification vs. Third Party Certification</a:t>
            </a:r>
          </a:p>
          <a:p>
            <a:r>
              <a:rPr lang="en-US" dirty="0"/>
              <a:t>Requirements:</a:t>
            </a:r>
          </a:p>
          <a:p>
            <a:pPr lvl="1"/>
            <a:r>
              <a:rPr lang="en-US" dirty="0"/>
              <a:t>51% ownership, by</a:t>
            </a:r>
          </a:p>
          <a:p>
            <a:pPr lvl="1"/>
            <a:r>
              <a:rPr lang="en-US" dirty="0" smtClean="0"/>
              <a:t>Women; and</a:t>
            </a:r>
          </a:p>
          <a:p>
            <a:pPr lvl="1"/>
            <a:r>
              <a:rPr lang="en-US" dirty="0" smtClean="0"/>
              <a:t>Disadvantaged (if EDWOSB) ($350k income and $750k net worth, including retirement funds but excluding personal residence and business – $6 million cap)</a:t>
            </a:r>
            <a:endParaRPr lang="en-US" dirty="0"/>
          </a:p>
        </p:txBody>
      </p:sp>
    </p:spTree>
    <p:extLst>
      <p:ext uri="{BB962C8B-B14F-4D97-AF65-F5344CB8AC3E}">
        <p14:creationId xmlns:p14="http://schemas.microsoft.com/office/powerpoint/2010/main" val="16299788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err="1"/>
              <a:t>HUBZone</a:t>
            </a:r>
            <a:r>
              <a:rPr lang="en-US" sz="3600" dirty="0"/>
              <a:t> – Historically </a:t>
            </a:r>
            <a:r>
              <a:rPr lang="en-US" sz="3600" dirty="0" smtClean="0"/>
              <a:t/>
            </a:r>
            <a:br>
              <a:rPr lang="en-US" sz="3600" dirty="0" smtClean="0"/>
            </a:br>
            <a:r>
              <a:rPr lang="en-US" sz="3600" dirty="0" smtClean="0"/>
              <a:t>Underutilized </a:t>
            </a:r>
            <a:r>
              <a:rPr lang="en-US" sz="3600" dirty="0"/>
              <a:t>Business </a:t>
            </a:r>
            <a:r>
              <a:rPr lang="en-US" sz="3600" dirty="0" smtClean="0"/>
              <a:t>Zones</a:t>
            </a:r>
            <a:endParaRPr lang="en-US" sz="3600" dirty="0"/>
          </a:p>
        </p:txBody>
      </p:sp>
      <p:sp>
        <p:nvSpPr>
          <p:cNvPr id="3" name="Slide Number Placeholder 2"/>
          <p:cNvSpPr>
            <a:spLocks noGrp="1"/>
          </p:cNvSpPr>
          <p:nvPr>
            <p:ph type="sldNum" sz="quarter" idx="12"/>
          </p:nvPr>
        </p:nvSpPr>
        <p:spPr/>
        <p:txBody>
          <a:bodyPr>
            <a:normAutofit fontScale="85000" lnSpcReduction="20000"/>
          </a:bodyPr>
          <a:lstStyle/>
          <a:p>
            <a:fld id="{22ABFFAE-9B82-4C0B-BE13-ABFE8DBD729B}" type="slidenum">
              <a:rPr lang="en-US" smtClean="0"/>
              <a:t>14</a:t>
            </a:fld>
            <a:endParaRPr lang="en-US"/>
          </a:p>
        </p:txBody>
      </p:sp>
      <p:sp>
        <p:nvSpPr>
          <p:cNvPr id="4" name="Content Placeholder 3"/>
          <p:cNvSpPr>
            <a:spLocks noGrp="1"/>
          </p:cNvSpPr>
          <p:nvPr>
            <p:ph sz="quarter" idx="1"/>
          </p:nvPr>
        </p:nvSpPr>
        <p:spPr/>
        <p:txBody>
          <a:bodyPr/>
          <a:lstStyle/>
          <a:p>
            <a:r>
              <a:rPr lang="en-US" dirty="0" smtClean="0"/>
              <a:t>Most Difficult SBA Program to Maintain</a:t>
            </a:r>
          </a:p>
          <a:p>
            <a:r>
              <a:rPr lang="en-US" dirty="0" smtClean="0"/>
              <a:t>Requirements:</a:t>
            </a:r>
          </a:p>
          <a:p>
            <a:pPr lvl="1"/>
            <a:r>
              <a:rPr lang="en-US" dirty="0" smtClean="0"/>
              <a:t>Principal office in a </a:t>
            </a:r>
            <a:r>
              <a:rPr lang="en-US" dirty="0" err="1" smtClean="0"/>
              <a:t>HUBZone</a:t>
            </a:r>
            <a:r>
              <a:rPr lang="en-US" dirty="0" smtClean="0"/>
              <a:t>; and</a:t>
            </a:r>
          </a:p>
          <a:p>
            <a:pPr lvl="1"/>
            <a:r>
              <a:rPr lang="en-US" dirty="0" smtClean="0"/>
              <a:t>35% of Personnel reside in a </a:t>
            </a:r>
            <a:r>
              <a:rPr lang="en-US" dirty="0" err="1" smtClean="0"/>
              <a:t>HUBZone</a:t>
            </a:r>
            <a:endParaRPr lang="en-US" dirty="0" smtClean="0"/>
          </a:p>
          <a:p>
            <a:r>
              <a:rPr lang="en-US" dirty="0" smtClean="0"/>
              <a:t>Must keep track of employees</a:t>
            </a:r>
          </a:p>
          <a:p>
            <a:r>
              <a:rPr lang="en-US" dirty="0" smtClean="0"/>
              <a:t>Use of part-time employees</a:t>
            </a:r>
          </a:p>
          <a:p>
            <a:pPr lvl="1"/>
            <a:r>
              <a:rPr lang="en-US" dirty="0" smtClean="0"/>
              <a:t>40 hours per month minimum</a:t>
            </a:r>
          </a:p>
          <a:p>
            <a:endParaRPr lang="en-US" dirty="0" smtClean="0"/>
          </a:p>
          <a:p>
            <a:endParaRPr lang="en-US" dirty="0"/>
          </a:p>
        </p:txBody>
      </p:sp>
    </p:spTree>
    <p:extLst>
      <p:ext uri="{BB962C8B-B14F-4D97-AF65-F5344CB8AC3E}">
        <p14:creationId xmlns:p14="http://schemas.microsoft.com/office/powerpoint/2010/main" val="569959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MBE/DBE Certification</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fld id="{22ABFFAE-9B82-4C0B-BE13-ABFE8DBD729B}" type="slidenum">
              <a:rPr lang="en-US" smtClean="0"/>
              <a:t>15</a:t>
            </a:fld>
            <a:endParaRPr lang="en-US"/>
          </a:p>
        </p:txBody>
      </p:sp>
      <p:sp>
        <p:nvSpPr>
          <p:cNvPr id="4" name="Content Placeholder 3"/>
          <p:cNvSpPr>
            <a:spLocks noGrp="1"/>
          </p:cNvSpPr>
          <p:nvPr>
            <p:ph sz="quarter" idx="1"/>
          </p:nvPr>
        </p:nvSpPr>
        <p:spPr/>
        <p:txBody>
          <a:bodyPr>
            <a:normAutofit fontScale="77500" lnSpcReduction="20000"/>
          </a:bodyPr>
          <a:lstStyle/>
          <a:p>
            <a:r>
              <a:rPr lang="en-US" b="1" i="1" dirty="0" smtClean="0"/>
              <a:t>MBE – Minority Business Enterprise</a:t>
            </a:r>
          </a:p>
          <a:p>
            <a:pPr lvl="1"/>
            <a:r>
              <a:rPr lang="en-US" dirty="0" smtClean="0"/>
              <a:t>State Programs</a:t>
            </a:r>
          </a:p>
          <a:p>
            <a:pPr lvl="1"/>
            <a:r>
              <a:rPr lang="en-US" dirty="0" smtClean="0"/>
              <a:t>Requirements vary from State to State</a:t>
            </a:r>
          </a:p>
          <a:p>
            <a:pPr lvl="1"/>
            <a:r>
              <a:rPr lang="en-US" dirty="0"/>
              <a:t>Certification Required</a:t>
            </a:r>
          </a:p>
          <a:p>
            <a:pPr lvl="1"/>
            <a:r>
              <a:rPr lang="en-US" dirty="0" smtClean="0"/>
              <a:t>Programs </a:t>
            </a:r>
            <a:r>
              <a:rPr lang="en-US" dirty="0"/>
              <a:t>generally favor (or set quotas/goals for) </a:t>
            </a:r>
            <a:r>
              <a:rPr lang="en-US" dirty="0" smtClean="0"/>
              <a:t>contractors who </a:t>
            </a:r>
            <a:r>
              <a:rPr lang="en-US" dirty="0"/>
              <a:t>are owned by </a:t>
            </a:r>
            <a:r>
              <a:rPr lang="en-US" dirty="0" smtClean="0"/>
              <a:t>minorities and/or women</a:t>
            </a:r>
          </a:p>
          <a:p>
            <a:r>
              <a:rPr lang="en-US" b="1" i="1" dirty="0" smtClean="0"/>
              <a:t>DBE – Disadvantaged </a:t>
            </a:r>
            <a:r>
              <a:rPr lang="en-US" b="1" i="1" dirty="0"/>
              <a:t>Business Enterprise </a:t>
            </a:r>
          </a:p>
          <a:p>
            <a:pPr lvl="1"/>
            <a:r>
              <a:rPr lang="en-US" dirty="0" smtClean="0"/>
              <a:t>Program sponsored by the Department of Transportation, but administered by the States</a:t>
            </a:r>
            <a:endParaRPr lang="en-US" dirty="0"/>
          </a:p>
          <a:p>
            <a:pPr lvl="1"/>
            <a:r>
              <a:rPr lang="en-US" dirty="0"/>
              <a:t>Requirements </a:t>
            </a:r>
            <a:r>
              <a:rPr lang="en-US" dirty="0" smtClean="0"/>
              <a:t>fairly standard among States</a:t>
            </a:r>
          </a:p>
          <a:p>
            <a:pPr lvl="1"/>
            <a:r>
              <a:rPr lang="en-US" dirty="0" smtClean="0"/>
              <a:t>Certification Required</a:t>
            </a:r>
            <a:endParaRPr lang="en-US" dirty="0"/>
          </a:p>
          <a:p>
            <a:pPr lvl="1"/>
            <a:r>
              <a:rPr lang="en-US" dirty="0"/>
              <a:t>Programs generally favor (or set quotas/goals for) contractors who are owned by </a:t>
            </a:r>
            <a:r>
              <a:rPr lang="en-US" dirty="0" smtClean="0"/>
              <a:t>minorities and/or women</a:t>
            </a:r>
            <a:endParaRPr lang="en-US" dirty="0"/>
          </a:p>
          <a:p>
            <a:endParaRPr lang="en-US" dirty="0" smtClean="0"/>
          </a:p>
          <a:p>
            <a:endParaRPr lang="en-US" dirty="0"/>
          </a:p>
        </p:txBody>
      </p:sp>
    </p:spTree>
    <p:extLst>
      <p:ext uri="{BB962C8B-B14F-4D97-AF65-F5344CB8AC3E}">
        <p14:creationId xmlns:p14="http://schemas.microsoft.com/office/powerpoint/2010/main" val="11769724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Supplier Diversity Programs</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fld id="{22ABFFAE-9B82-4C0B-BE13-ABFE8DBD729B}" type="slidenum">
              <a:rPr lang="en-US" smtClean="0"/>
              <a:t>16</a:t>
            </a:fld>
            <a:endParaRPr lang="en-US"/>
          </a:p>
        </p:txBody>
      </p:sp>
      <p:sp>
        <p:nvSpPr>
          <p:cNvPr id="4" name="Content Placeholder 3"/>
          <p:cNvSpPr>
            <a:spLocks noGrp="1"/>
          </p:cNvSpPr>
          <p:nvPr>
            <p:ph sz="quarter" idx="1"/>
          </p:nvPr>
        </p:nvSpPr>
        <p:spPr/>
        <p:txBody>
          <a:bodyPr/>
          <a:lstStyle/>
          <a:p>
            <a:r>
              <a:rPr lang="en-US" dirty="0" smtClean="0"/>
              <a:t>Commercial Programs</a:t>
            </a:r>
          </a:p>
          <a:p>
            <a:pPr lvl="1"/>
            <a:r>
              <a:rPr lang="en-US" dirty="0" smtClean="0"/>
              <a:t>No Government Involvement</a:t>
            </a:r>
          </a:p>
          <a:p>
            <a:r>
              <a:rPr lang="en-US" dirty="0" smtClean="0"/>
              <a:t>Requirements vary from Company to Company</a:t>
            </a:r>
          </a:p>
          <a:p>
            <a:r>
              <a:rPr lang="en-US" dirty="0" smtClean="0"/>
              <a:t>Programs generally favor (or set quotas/goals for) vendors who are owned by minorities</a:t>
            </a:r>
            <a:r>
              <a:rPr lang="en-US" dirty="0"/>
              <a:t>, women, </a:t>
            </a:r>
            <a:r>
              <a:rPr lang="en-US" dirty="0" smtClean="0"/>
              <a:t>veterans, </a:t>
            </a:r>
            <a:r>
              <a:rPr lang="en-US" dirty="0"/>
              <a:t>people with </a:t>
            </a:r>
            <a:r>
              <a:rPr lang="en-US" dirty="0" smtClean="0"/>
              <a:t>disabilities and/or LGBT</a:t>
            </a:r>
          </a:p>
          <a:p>
            <a:r>
              <a:rPr lang="en-US" dirty="0" smtClean="0"/>
              <a:t>Generally self-certifying and unregulated</a:t>
            </a:r>
            <a:endParaRPr lang="en-US" dirty="0"/>
          </a:p>
        </p:txBody>
      </p:sp>
    </p:spTree>
    <p:extLst>
      <p:ext uri="{BB962C8B-B14F-4D97-AF65-F5344CB8AC3E}">
        <p14:creationId xmlns:p14="http://schemas.microsoft.com/office/powerpoint/2010/main" val="32870836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Questions?</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fld id="{22ABFFAE-9B82-4C0B-BE13-ABFE8DBD729B}" type="slidenum">
              <a:rPr lang="en-US" smtClean="0"/>
              <a:t>17</a:t>
            </a:fld>
            <a:endParaRPr lang="en-US"/>
          </a:p>
        </p:txBody>
      </p:sp>
      <p:sp>
        <p:nvSpPr>
          <p:cNvPr id="8" name="Content Placeholder 7"/>
          <p:cNvSpPr>
            <a:spLocks noGrp="1"/>
          </p:cNvSpPr>
          <p:nvPr>
            <p:ph sz="quarter" idx="1"/>
          </p:nvPr>
        </p:nvSpPr>
        <p:spPr/>
        <p:txBody>
          <a:bodyPr>
            <a:normAutofit/>
          </a:bodyPr>
          <a:lstStyle/>
          <a:p>
            <a:pPr marL="0" indent="0" algn="ctr">
              <a:lnSpc>
                <a:spcPts val="2900"/>
              </a:lnSpc>
              <a:spcBef>
                <a:spcPts val="0"/>
              </a:spcBef>
              <a:buNone/>
            </a:pPr>
            <a:endParaRPr lang="en-US" dirty="0" smtClean="0">
              <a:solidFill>
                <a:schemeClr val="tx2"/>
              </a:solidFill>
            </a:endParaRPr>
          </a:p>
          <a:p>
            <a:pPr marL="0" indent="0" algn="ctr">
              <a:lnSpc>
                <a:spcPts val="2900"/>
              </a:lnSpc>
              <a:spcBef>
                <a:spcPts val="0"/>
              </a:spcBef>
              <a:buNone/>
            </a:pPr>
            <a:r>
              <a:rPr lang="en-US" cap="small" dirty="0" err="1">
                <a:solidFill>
                  <a:schemeClr val="tx2"/>
                </a:solidFill>
              </a:rPr>
              <a:t>McMAHON</a:t>
            </a:r>
            <a:r>
              <a:rPr lang="en-US" cap="small" dirty="0">
                <a:solidFill>
                  <a:schemeClr val="tx2"/>
                </a:solidFill>
              </a:rPr>
              <a:t>, WELCH and LEARNED, </a:t>
            </a:r>
            <a:r>
              <a:rPr lang="en-US" cap="small" dirty="0" err="1">
                <a:solidFill>
                  <a:schemeClr val="tx2"/>
                </a:solidFill>
              </a:rPr>
              <a:t>pllc</a:t>
            </a:r>
            <a:endParaRPr lang="en-US" cap="small" dirty="0">
              <a:solidFill>
                <a:schemeClr val="tx2"/>
              </a:solidFill>
            </a:endParaRPr>
          </a:p>
          <a:p>
            <a:pPr marL="0" indent="0" algn="ctr">
              <a:lnSpc>
                <a:spcPts val="2900"/>
              </a:lnSpc>
              <a:spcBef>
                <a:spcPts val="0"/>
              </a:spcBef>
              <a:buNone/>
            </a:pPr>
            <a:r>
              <a:rPr lang="en-US" dirty="0">
                <a:solidFill>
                  <a:schemeClr val="tx2"/>
                </a:solidFill>
              </a:rPr>
              <a:t>2100 Reston Parkway</a:t>
            </a:r>
          </a:p>
          <a:p>
            <a:pPr marL="0" indent="0" algn="ctr">
              <a:lnSpc>
                <a:spcPts val="2900"/>
              </a:lnSpc>
              <a:spcBef>
                <a:spcPts val="0"/>
              </a:spcBef>
              <a:buNone/>
            </a:pPr>
            <a:r>
              <a:rPr lang="en-US" dirty="0">
                <a:solidFill>
                  <a:schemeClr val="tx2"/>
                </a:solidFill>
              </a:rPr>
              <a:t>Suite 450</a:t>
            </a:r>
          </a:p>
          <a:p>
            <a:pPr marL="0" indent="0" algn="ctr">
              <a:lnSpc>
                <a:spcPts val="2900"/>
              </a:lnSpc>
              <a:spcBef>
                <a:spcPts val="0"/>
              </a:spcBef>
              <a:buNone/>
            </a:pPr>
            <a:r>
              <a:rPr lang="en-US" dirty="0">
                <a:solidFill>
                  <a:schemeClr val="tx2"/>
                </a:solidFill>
              </a:rPr>
              <a:t>Reston, VA 20191</a:t>
            </a:r>
          </a:p>
          <a:p>
            <a:pPr marL="0" indent="0" algn="ctr">
              <a:lnSpc>
                <a:spcPts val="2900"/>
              </a:lnSpc>
              <a:spcBef>
                <a:spcPts val="0"/>
              </a:spcBef>
              <a:buNone/>
            </a:pPr>
            <a:r>
              <a:rPr lang="en-US" dirty="0">
                <a:solidFill>
                  <a:schemeClr val="tx2"/>
                </a:solidFill>
              </a:rPr>
              <a:t>Main:  703-483-2810</a:t>
            </a:r>
          </a:p>
          <a:p>
            <a:pPr marL="0" indent="0" algn="ctr">
              <a:lnSpc>
                <a:spcPts val="2900"/>
              </a:lnSpc>
              <a:spcBef>
                <a:spcPts val="0"/>
              </a:spcBef>
              <a:buNone/>
            </a:pPr>
            <a:r>
              <a:rPr lang="en-US" dirty="0">
                <a:solidFill>
                  <a:schemeClr val="tx2"/>
                </a:solidFill>
              </a:rPr>
              <a:t>Direct:  703-483-2813</a:t>
            </a:r>
          </a:p>
          <a:p>
            <a:pPr marL="0" indent="0" algn="ctr">
              <a:lnSpc>
                <a:spcPts val="2900"/>
              </a:lnSpc>
              <a:spcBef>
                <a:spcPts val="0"/>
              </a:spcBef>
              <a:buNone/>
            </a:pPr>
            <a:r>
              <a:rPr lang="en-US" dirty="0" smtClean="0">
                <a:solidFill>
                  <a:schemeClr val="tx2"/>
                </a:solidFill>
                <a:hlinkClick r:id="rId2"/>
              </a:rPr>
              <a:t>klearned@mwllegal.com</a:t>
            </a:r>
            <a:endParaRPr lang="en-US" dirty="0">
              <a:solidFill>
                <a:schemeClr val="tx2"/>
              </a:solidFill>
            </a:endParaRPr>
          </a:p>
        </p:txBody>
      </p:sp>
    </p:spTree>
    <p:extLst>
      <p:ext uri="{BB962C8B-B14F-4D97-AF65-F5344CB8AC3E}">
        <p14:creationId xmlns:p14="http://schemas.microsoft.com/office/powerpoint/2010/main" val="8742065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 the Firm</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fld id="{22ABFFAE-9B82-4C0B-BE13-ABFE8DBD729B}" type="slidenum">
              <a:rPr lang="en-US" smtClean="0"/>
              <a:t>2</a:t>
            </a:fld>
            <a:endParaRPr lang="en-US"/>
          </a:p>
        </p:txBody>
      </p:sp>
      <p:sp>
        <p:nvSpPr>
          <p:cNvPr id="4" name="Content Placeholder 3"/>
          <p:cNvSpPr>
            <a:spLocks noGrp="1"/>
          </p:cNvSpPr>
          <p:nvPr>
            <p:ph sz="quarter" idx="1"/>
          </p:nvPr>
        </p:nvSpPr>
        <p:spPr/>
        <p:txBody>
          <a:bodyPr>
            <a:normAutofit/>
          </a:bodyPr>
          <a:lstStyle/>
          <a:p>
            <a:pPr marL="0" indent="0">
              <a:buNone/>
            </a:pPr>
            <a:r>
              <a:rPr lang="en-US" i="1" dirty="0" smtClean="0"/>
              <a:t>McMahon, Welch and Learned, PLLC</a:t>
            </a:r>
            <a:r>
              <a:rPr lang="en-US" i="1" dirty="0"/>
              <a:t> represents many small and mid-sized federal services contractors in Northern Virginia, DC and Maryland, including small-disadvantaged firms, veteran-owned firms, women-owned firms and Hub Zone qualified firms.  We also have a strong corporate and acquisitions-support practice which focuses on general business legal matters of significant interest to the broader business community.</a:t>
            </a:r>
          </a:p>
        </p:txBody>
      </p:sp>
    </p:spTree>
    <p:extLst>
      <p:ext uri="{BB962C8B-B14F-4D97-AF65-F5344CB8AC3E}">
        <p14:creationId xmlns:p14="http://schemas.microsoft.com/office/powerpoint/2010/main" val="20834512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Presenter</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fld id="{22ABFFAE-9B82-4C0B-BE13-ABFE8DBD729B}" type="slidenum">
              <a:rPr lang="en-US" smtClean="0"/>
              <a:t>3</a:t>
            </a:fld>
            <a:endParaRPr lang="en-US"/>
          </a:p>
        </p:txBody>
      </p:sp>
      <p:sp>
        <p:nvSpPr>
          <p:cNvPr id="4" name="Content Placeholder 3"/>
          <p:cNvSpPr>
            <a:spLocks noGrp="1"/>
          </p:cNvSpPr>
          <p:nvPr>
            <p:ph sz="quarter" idx="1"/>
          </p:nvPr>
        </p:nvSpPr>
        <p:spPr/>
        <p:txBody>
          <a:bodyPr>
            <a:normAutofit fontScale="70000" lnSpcReduction="20000"/>
          </a:bodyPr>
          <a:lstStyle/>
          <a:p>
            <a:pPr marL="0" indent="0">
              <a:lnSpc>
                <a:spcPct val="120000"/>
              </a:lnSpc>
              <a:buNone/>
            </a:pPr>
            <a:r>
              <a:rPr lang="en-US" sz="3900" b="1" i="1" dirty="0"/>
              <a:t>Kevin R. Learned, Partner</a:t>
            </a:r>
            <a:endParaRPr lang="en-US" sz="3900" i="1" dirty="0"/>
          </a:p>
          <a:p>
            <a:pPr marL="0" indent="0">
              <a:lnSpc>
                <a:spcPct val="120000"/>
              </a:lnSpc>
              <a:buNone/>
            </a:pPr>
            <a:r>
              <a:rPr lang="en-US" sz="3300" i="1" dirty="0"/>
              <a:t>Mr. </a:t>
            </a:r>
            <a:r>
              <a:rPr lang="en-US" sz="3300" i="1" dirty="0" err="1" smtClean="0"/>
              <a:t>Learned’s</a:t>
            </a:r>
            <a:r>
              <a:rPr lang="en-US" sz="3300" i="1" dirty="0" smtClean="0"/>
              <a:t> </a:t>
            </a:r>
            <a:r>
              <a:rPr lang="en-US" sz="3300" i="1" dirty="0"/>
              <a:t>practice focuses on advising clients on general corporate and securities matters, including company formation and governance, buy-sell agreements,  operating and stockholder agreements, mergers and acquisitions, private offerings of debt and equity securities (including friends and family, angel, venture capital and private equity investments), corporate divorces and other reorganizations, joint ventures, small business certifications (including 8(a), SDVO, </a:t>
            </a:r>
            <a:r>
              <a:rPr lang="en-US" sz="3300" i="1" dirty="0" smtClean="0"/>
              <a:t>WOSB, </a:t>
            </a:r>
            <a:r>
              <a:rPr lang="en-US" sz="3300" i="1" dirty="0"/>
              <a:t>HUB Zone and MBE/DBE certifications), executive employment and equity matters, deferred compensation plans, franchise agreements, trademarks, and other commercial contracts and agreements.</a:t>
            </a:r>
          </a:p>
          <a:p>
            <a:pPr marL="0" indent="0">
              <a:lnSpc>
                <a:spcPct val="120000"/>
              </a:lnSpc>
              <a:buNone/>
            </a:pPr>
            <a:endParaRPr lang="en-US" i="1" dirty="0"/>
          </a:p>
        </p:txBody>
      </p:sp>
    </p:spTree>
    <p:extLst>
      <p:ext uri="{BB962C8B-B14F-4D97-AF65-F5344CB8AC3E}">
        <p14:creationId xmlns:p14="http://schemas.microsoft.com/office/powerpoint/2010/main" val="1959002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Small Disadvantaged Businesses</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fld id="{22ABFFAE-9B82-4C0B-BE13-ABFE8DBD729B}" type="slidenum">
              <a:rPr lang="en-US" smtClean="0"/>
              <a:t>4</a:t>
            </a:fld>
            <a:endParaRPr lang="en-US"/>
          </a:p>
        </p:txBody>
      </p:sp>
      <p:sp>
        <p:nvSpPr>
          <p:cNvPr id="4" name="Content Placeholder 3"/>
          <p:cNvSpPr>
            <a:spLocks noGrp="1"/>
          </p:cNvSpPr>
          <p:nvPr>
            <p:ph sz="quarter" idx="1"/>
          </p:nvPr>
        </p:nvSpPr>
        <p:spPr/>
        <p:txBody>
          <a:bodyPr/>
          <a:lstStyle/>
          <a:p>
            <a:r>
              <a:rPr lang="en-US" dirty="0" smtClean="0"/>
              <a:t>The federal and state governments, as well as private businesses, have adopted numerous programs designed to support and encourage the growth of small disadvantaged businesses.  The primary questions are:</a:t>
            </a:r>
          </a:p>
          <a:p>
            <a:pPr lvl="1"/>
            <a:r>
              <a:rPr lang="en-US" dirty="0" smtClean="0"/>
              <a:t>What is a small business?</a:t>
            </a:r>
          </a:p>
          <a:p>
            <a:pPr lvl="1"/>
            <a:r>
              <a:rPr lang="en-US" dirty="0" smtClean="0"/>
              <a:t>What is a disadvantaged business?</a:t>
            </a:r>
            <a:endParaRPr lang="en-US" dirty="0"/>
          </a:p>
        </p:txBody>
      </p:sp>
    </p:spTree>
    <p:extLst>
      <p:ext uri="{BB962C8B-B14F-4D97-AF65-F5344CB8AC3E}">
        <p14:creationId xmlns:p14="http://schemas.microsoft.com/office/powerpoint/2010/main" val="8651853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Small Business Programs</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fld id="{22ABFFAE-9B82-4C0B-BE13-ABFE8DBD729B}" type="slidenum">
              <a:rPr lang="en-US" smtClean="0"/>
              <a:t>5</a:t>
            </a:fld>
            <a:endParaRPr lang="en-US"/>
          </a:p>
        </p:txBody>
      </p:sp>
      <p:sp>
        <p:nvSpPr>
          <p:cNvPr id="4" name="Content Placeholder 3"/>
          <p:cNvSpPr>
            <a:spLocks noGrp="1"/>
          </p:cNvSpPr>
          <p:nvPr>
            <p:ph sz="quarter" idx="1"/>
          </p:nvPr>
        </p:nvSpPr>
        <p:spPr/>
        <p:txBody>
          <a:bodyPr>
            <a:normAutofit fontScale="92500" lnSpcReduction="20000"/>
          </a:bodyPr>
          <a:lstStyle/>
          <a:p>
            <a:r>
              <a:rPr lang="en-US" b="1" i="1" dirty="0" smtClean="0"/>
              <a:t>Small </a:t>
            </a:r>
            <a:r>
              <a:rPr lang="en-US" b="1" i="1" dirty="0"/>
              <a:t>Business </a:t>
            </a:r>
            <a:r>
              <a:rPr lang="en-US" b="1" i="1" dirty="0" smtClean="0"/>
              <a:t>Set-Asides</a:t>
            </a:r>
          </a:p>
          <a:p>
            <a:pPr lvl="1"/>
            <a:r>
              <a:rPr lang="en-US" dirty="0" smtClean="0"/>
              <a:t>No Disadvantaged Status Required</a:t>
            </a:r>
          </a:p>
          <a:p>
            <a:r>
              <a:rPr lang="en-US" b="1" i="1" dirty="0" smtClean="0"/>
              <a:t>Special Preferential </a:t>
            </a:r>
            <a:r>
              <a:rPr lang="en-US" b="1" i="1" dirty="0"/>
              <a:t>Programs </a:t>
            </a:r>
            <a:r>
              <a:rPr lang="en-US" b="1" i="1" dirty="0" smtClean="0"/>
              <a:t>Administered </a:t>
            </a:r>
            <a:r>
              <a:rPr lang="en-US" b="1" i="1" dirty="0"/>
              <a:t>by </a:t>
            </a:r>
            <a:r>
              <a:rPr lang="en-US" b="1" i="1" dirty="0" smtClean="0"/>
              <a:t>SBA</a:t>
            </a:r>
            <a:endParaRPr lang="en-US" b="1" i="1" dirty="0"/>
          </a:p>
          <a:p>
            <a:pPr lvl="1"/>
            <a:r>
              <a:rPr lang="en-US" dirty="0"/>
              <a:t>8(a) Program</a:t>
            </a:r>
          </a:p>
          <a:p>
            <a:pPr lvl="1"/>
            <a:r>
              <a:rPr lang="en-US" dirty="0"/>
              <a:t>SDB</a:t>
            </a:r>
          </a:p>
          <a:p>
            <a:pPr lvl="1"/>
            <a:r>
              <a:rPr lang="en-US" dirty="0" smtClean="0"/>
              <a:t>SDVOSB</a:t>
            </a:r>
            <a:endParaRPr lang="en-US" dirty="0"/>
          </a:p>
          <a:p>
            <a:pPr lvl="1"/>
            <a:r>
              <a:rPr lang="en-US" dirty="0" smtClean="0"/>
              <a:t>WOSB</a:t>
            </a:r>
            <a:endParaRPr lang="en-US" dirty="0"/>
          </a:p>
          <a:p>
            <a:pPr lvl="1"/>
            <a:r>
              <a:rPr lang="en-US" dirty="0" err="1"/>
              <a:t>HUBZone</a:t>
            </a:r>
            <a:endParaRPr lang="en-US" dirty="0"/>
          </a:p>
          <a:p>
            <a:r>
              <a:rPr lang="en-US" b="1" i="1" dirty="0" smtClean="0"/>
              <a:t>MBE/DBE Certification</a:t>
            </a:r>
          </a:p>
          <a:p>
            <a:r>
              <a:rPr lang="en-US" b="1" i="1" dirty="0" smtClean="0"/>
              <a:t>Supplier Diversity Programs</a:t>
            </a:r>
            <a:endParaRPr lang="en-US" dirty="0" smtClean="0"/>
          </a:p>
        </p:txBody>
      </p:sp>
    </p:spTree>
    <p:extLst>
      <p:ext uri="{BB962C8B-B14F-4D97-AF65-F5344CB8AC3E}">
        <p14:creationId xmlns:p14="http://schemas.microsoft.com/office/powerpoint/2010/main" val="19794994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Size is Important</a:t>
            </a:r>
          </a:p>
        </p:txBody>
      </p:sp>
      <p:sp>
        <p:nvSpPr>
          <p:cNvPr id="3" name="Slide Number Placeholder 2"/>
          <p:cNvSpPr>
            <a:spLocks noGrp="1"/>
          </p:cNvSpPr>
          <p:nvPr>
            <p:ph type="sldNum" sz="quarter" idx="12"/>
          </p:nvPr>
        </p:nvSpPr>
        <p:spPr/>
        <p:txBody>
          <a:bodyPr>
            <a:normAutofit fontScale="85000" lnSpcReduction="20000"/>
          </a:bodyPr>
          <a:lstStyle/>
          <a:p>
            <a:fld id="{22ABFFAE-9B82-4C0B-BE13-ABFE8DBD729B}" type="slidenum">
              <a:rPr lang="en-US" smtClean="0"/>
              <a:t>6</a:t>
            </a:fld>
            <a:endParaRPr lang="en-US"/>
          </a:p>
        </p:txBody>
      </p:sp>
      <p:sp>
        <p:nvSpPr>
          <p:cNvPr id="4" name="Content Placeholder 3"/>
          <p:cNvSpPr>
            <a:spLocks noGrp="1"/>
          </p:cNvSpPr>
          <p:nvPr>
            <p:ph sz="quarter" idx="1"/>
          </p:nvPr>
        </p:nvSpPr>
        <p:spPr/>
        <p:txBody>
          <a:bodyPr>
            <a:normAutofit fontScale="85000" lnSpcReduction="10000"/>
          </a:bodyPr>
          <a:lstStyle/>
          <a:p>
            <a:pPr marL="0" indent="0">
              <a:buNone/>
            </a:pPr>
            <a:r>
              <a:rPr lang="en-US" sz="3200" b="1" i="1" dirty="0"/>
              <a:t>Small Business Set-Asides</a:t>
            </a:r>
          </a:p>
          <a:p>
            <a:r>
              <a:rPr lang="en-US" sz="2800" dirty="0"/>
              <a:t>Procurements can be set-aside for small business </a:t>
            </a:r>
            <a:r>
              <a:rPr lang="en-US" sz="2800" dirty="0" smtClean="0"/>
              <a:t>competition</a:t>
            </a:r>
            <a:endParaRPr lang="en-US" sz="2800" dirty="0"/>
          </a:p>
          <a:p>
            <a:r>
              <a:rPr lang="en-US" sz="2800" dirty="0"/>
              <a:t>Company size must not exceed the size standard set for the </a:t>
            </a:r>
            <a:r>
              <a:rPr lang="en-US" sz="2800" dirty="0" smtClean="0"/>
              <a:t>procurement</a:t>
            </a:r>
          </a:p>
          <a:p>
            <a:r>
              <a:rPr lang="en-US" sz="2800" dirty="0" smtClean="0"/>
              <a:t>NAICS </a:t>
            </a:r>
            <a:r>
              <a:rPr lang="en-US" sz="2800" dirty="0"/>
              <a:t>Codes (North American Industry Classification System)</a:t>
            </a:r>
          </a:p>
          <a:p>
            <a:pPr lvl="1"/>
            <a:r>
              <a:rPr lang="en-US" sz="2500" dirty="0"/>
              <a:t>A code is assigned by industry and/or products/services to be provided to almost all federal solicitations, procurements or </a:t>
            </a:r>
            <a:r>
              <a:rPr lang="en-US" sz="2500" dirty="0" smtClean="0"/>
              <a:t>RFPs</a:t>
            </a:r>
            <a:endParaRPr lang="en-US" sz="2500" dirty="0"/>
          </a:p>
          <a:p>
            <a:pPr lvl="1"/>
            <a:r>
              <a:rPr lang="en-US" sz="2500" dirty="0"/>
              <a:t>Each NAICS code is associated with a size standard that has been set by the </a:t>
            </a:r>
            <a:r>
              <a:rPr lang="en-US" sz="2500" dirty="0" smtClean="0"/>
              <a:t>SBA</a:t>
            </a:r>
            <a:endParaRPr lang="en-US" dirty="0"/>
          </a:p>
        </p:txBody>
      </p:sp>
    </p:spTree>
    <p:extLst>
      <p:ext uri="{BB962C8B-B14F-4D97-AF65-F5344CB8AC3E}">
        <p14:creationId xmlns:p14="http://schemas.microsoft.com/office/powerpoint/2010/main" val="13474081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Does SBA Determine Size?</a:t>
            </a:r>
          </a:p>
        </p:txBody>
      </p:sp>
      <p:sp>
        <p:nvSpPr>
          <p:cNvPr id="3" name="Slide Number Placeholder 2"/>
          <p:cNvSpPr>
            <a:spLocks noGrp="1"/>
          </p:cNvSpPr>
          <p:nvPr>
            <p:ph type="sldNum" sz="quarter" idx="12"/>
          </p:nvPr>
        </p:nvSpPr>
        <p:spPr/>
        <p:txBody>
          <a:bodyPr>
            <a:normAutofit fontScale="85000" lnSpcReduction="20000"/>
          </a:bodyPr>
          <a:lstStyle/>
          <a:p>
            <a:fld id="{22ABFFAE-9B82-4C0B-BE13-ABFE8DBD729B}" type="slidenum">
              <a:rPr lang="en-US" smtClean="0"/>
              <a:t>7</a:t>
            </a:fld>
            <a:endParaRPr lang="en-US"/>
          </a:p>
        </p:txBody>
      </p:sp>
      <p:sp>
        <p:nvSpPr>
          <p:cNvPr id="4" name="Content Placeholder 3"/>
          <p:cNvSpPr>
            <a:spLocks noGrp="1"/>
          </p:cNvSpPr>
          <p:nvPr>
            <p:ph sz="quarter" idx="1"/>
          </p:nvPr>
        </p:nvSpPr>
        <p:spPr/>
        <p:txBody>
          <a:bodyPr>
            <a:normAutofit fontScale="92500" lnSpcReduction="20000"/>
          </a:bodyPr>
          <a:lstStyle/>
          <a:p>
            <a:r>
              <a:rPr lang="en-US" sz="3600" b="1" i="1" dirty="0"/>
              <a:t>Size Standards</a:t>
            </a:r>
          </a:p>
          <a:p>
            <a:pPr lvl="1"/>
            <a:r>
              <a:rPr lang="en-US" dirty="0" smtClean="0"/>
              <a:t>Determined by NAICS Codes</a:t>
            </a:r>
          </a:p>
          <a:p>
            <a:pPr lvl="1"/>
            <a:r>
              <a:rPr lang="en-US" dirty="0" smtClean="0"/>
              <a:t>Personnel/Staff</a:t>
            </a:r>
            <a:endParaRPr lang="en-US" dirty="0"/>
          </a:p>
          <a:p>
            <a:pPr lvl="1"/>
            <a:r>
              <a:rPr lang="en-US" dirty="0" smtClean="0"/>
              <a:t>Receipts/Total </a:t>
            </a:r>
            <a:r>
              <a:rPr lang="en-US" dirty="0"/>
              <a:t>Receipts – </a:t>
            </a:r>
            <a:r>
              <a:rPr lang="en-US" dirty="0" smtClean="0"/>
              <a:t>includes pass-through </a:t>
            </a:r>
            <a:r>
              <a:rPr lang="en-US" dirty="0"/>
              <a:t>income.</a:t>
            </a:r>
          </a:p>
          <a:p>
            <a:r>
              <a:rPr lang="en-US" sz="3600" b="1" i="1" dirty="0"/>
              <a:t>Period of Measurement</a:t>
            </a:r>
          </a:p>
          <a:p>
            <a:pPr lvl="1"/>
            <a:r>
              <a:rPr lang="en-US" dirty="0" smtClean="0"/>
              <a:t>Average of Most Recently Completed Three Fiscal Years</a:t>
            </a:r>
          </a:p>
          <a:p>
            <a:r>
              <a:rPr lang="en-US" sz="3600" b="1" i="1" dirty="0"/>
              <a:t>Self-Certification</a:t>
            </a:r>
          </a:p>
          <a:p>
            <a:pPr lvl="1"/>
            <a:r>
              <a:rPr lang="en-US" dirty="0" smtClean="0"/>
              <a:t>Certification each </a:t>
            </a:r>
            <a:r>
              <a:rPr lang="en-US" dirty="0"/>
              <a:t>time you sign the representations and certifications that accompany your </a:t>
            </a:r>
            <a:r>
              <a:rPr lang="en-US" dirty="0" smtClean="0"/>
              <a:t>offer</a:t>
            </a:r>
            <a:endParaRPr lang="en-US" dirty="0"/>
          </a:p>
          <a:p>
            <a:pPr lvl="1"/>
            <a:r>
              <a:rPr lang="en-US" dirty="0" smtClean="0"/>
              <a:t>Criminal penalties </a:t>
            </a:r>
            <a:r>
              <a:rPr lang="en-US" dirty="0"/>
              <a:t>for false certification of </a:t>
            </a:r>
            <a:r>
              <a:rPr lang="en-US" dirty="0" smtClean="0"/>
              <a:t>size</a:t>
            </a:r>
          </a:p>
        </p:txBody>
      </p:sp>
    </p:spTree>
    <p:extLst>
      <p:ext uri="{BB962C8B-B14F-4D97-AF65-F5344CB8AC3E}">
        <p14:creationId xmlns:p14="http://schemas.microsoft.com/office/powerpoint/2010/main" val="12482277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Size Considerations	</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fld id="{22ABFFAE-9B82-4C0B-BE13-ABFE8DBD729B}" type="slidenum">
              <a:rPr lang="en-US" smtClean="0"/>
              <a:t>8</a:t>
            </a:fld>
            <a:endParaRPr lang="en-US"/>
          </a:p>
        </p:txBody>
      </p:sp>
      <p:sp>
        <p:nvSpPr>
          <p:cNvPr id="4" name="Content Placeholder 3"/>
          <p:cNvSpPr>
            <a:spLocks noGrp="1"/>
          </p:cNvSpPr>
          <p:nvPr>
            <p:ph sz="quarter" idx="1"/>
          </p:nvPr>
        </p:nvSpPr>
        <p:spPr/>
        <p:txBody>
          <a:bodyPr>
            <a:normAutofit fontScale="92500" lnSpcReduction="10000"/>
          </a:bodyPr>
          <a:lstStyle/>
          <a:p>
            <a:r>
              <a:rPr lang="en-US" sz="3200" b="1" i="1" dirty="0" smtClean="0"/>
              <a:t>Affiliation</a:t>
            </a:r>
            <a:endParaRPr lang="en-US" sz="3200" b="1" i="1" dirty="0"/>
          </a:p>
          <a:p>
            <a:pPr lvl="1"/>
            <a:r>
              <a:rPr lang="en-US" sz="2500" dirty="0"/>
              <a:t>Concerns and entities are affiliates of each other when one controls or has the power to control the other, or a third party or parties controls or has the power to control </a:t>
            </a:r>
            <a:r>
              <a:rPr lang="en-US" sz="2500" dirty="0" smtClean="0"/>
              <a:t>both</a:t>
            </a:r>
          </a:p>
          <a:p>
            <a:pPr lvl="1"/>
            <a:r>
              <a:rPr lang="en-US" sz="2500" dirty="0" smtClean="0"/>
              <a:t>It </a:t>
            </a:r>
            <a:r>
              <a:rPr lang="en-US" sz="2500" dirty="0"/>
              <a:t>does not matter whether control is exercised, so long as the power to control </a:t>
            </a:r>
            <a:r>
              <a:rPr lang="en-US" sz="2500" dirty="0" smtClean="0"/>
              <a:t>exists</a:t>
            </a:r>
          </a:p>
          <a:p>
            <a:r>
              <a:rPr lang="en-US" sz="3200" b="1" i="1" dirty="0" smtClean="0"/>
              <a:t>Size Protests</a:t>
            </a:r>
            <a:endParaRPr lang="en-US" sz="3200" b="1" i="1" dirty="0"/>
          </a:p>
          <a:p>
            <a:pPr lvl="1"/>
            <a:r>
              <a:rPr lang="en-US" sz="2500" dirty="0"/>
              <a:t>A legal challenge of a prospective awardee’s </a:t>
            </a:r>
            <a:r>
              <a:rPr lang="en-US" sz="2500" dirty="0" smtClean="0"/>
              <a:t>size</a:t>
            </a:r>
            <a:endParaRPr lang="en-US" sz="2500" dirty="0"/>
          </a:p>
          <a:p>
            <a:pPr lvl="1"/>
            <a:r>
              <a:rPr lang="en-US" sz="2500" dirty="0"/>
              <a:t>Usually occurs in the context of a procurement and only after a company has been selected for </a:t>
            </a:r>
            <a:r>
              <a:rPr lang="en-US" sz="2500" dirty="0" smtClean="0"/>
              <a:t>award</a:t>
            </a:r>
            <a:endParaRPr lang="en-US" sz="2500" dirty="0"/>
          </a:p>
          <a:p>
            <a:endParaRPr lang="en-US" sz="2800" dirty="0"/>
          </a:p>
          <a:p>
            <a:endParaRPr lang="en-US" dirty="0"/>
          </a:p>
        </p:txBody>
      </p:sp>
    </p:spTree>
    <p:extLst>
      <p:ext uri="{BB962C8B-B14F-4D97-AF65-F5344CB8AC3E}">
        <p14:creationId xmlns:p14="http://schemas.microsoft.com/office/powerpoint/2010/main" val="26060530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SBA </a:t>
            </a:r>
            <a:r>
              <a:rPr lang="en-US" dirty="0" smtClean="0"/>
              <a:t>Programs</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fld id="{22ABFFAE-9B82-4C0B-BE13-ABFE8DBD729B}" type="slidenum">
              <a:rPr lang="en-US" smtClean="0"/>
              <a:t>9</a:t>
            </a:fld>
            <a:endParaRPr lang="en-US"/>
          </a:p>
        </p:txBody>
      </p:sp>
      <p:sp>
        <p:nvSpPr>
          <p:cNvPr id="4" name="Content Placeholder 3"/>
          <p:cNvSpPr>
            <a:spLocks noGrp="1"/>
          </p:cNvSpPr>
          <p:nvPr>
            <p:ph sz="quarter" idx="1"/>
          </p:nvPr>
        </p:nvSpPr>
        <p:spPr/>
        <p:txBody>
          <a:bodyPr>
            <a:normAutofit/>
          </a:bodyPr>
          <a:lstStyle/>
          <a:p>
            <a:r>
              <a:rPr lang="en-US" sz="3200" dirty="0"/>
              <a:t>Each of the set-aside programs limit competition</a:t>
            </a:r>
          </a:p>
          <a:p>
            <a:r>
              <a:rPr lang="en-US" sz="3200" dirty="0"/>
              <a:t>Each has its own qualifying requirements </a:t>
            </a:r>
          </a:p>
          <a:p>
            <a:r>
              <a:rPr lang="en-US" sz="3200" dirty="0" smtClean="0"/>
              <a:t>All </a:t>
            </a:r>
            <a:r>
              <a:rPr lang="en-US" sz="3200" dirty="0"/>
              <a:t>require that you be </a:t>
            </a:r>
            <a:r>
              <a:rPr lang="en-US" sz="3200" b="1" u="sng" dirty="0"/>
              <a:t>small</a:t>
            </a:r>
            <a:r>
              <a:rPr lang="en-US" sz="3200" dirty="0"/>
              <a:t> </a:t>
            </a:r>
            <a:r>
              <a:rPr lang="en-US" sz="3200" dirty="0" smtClean="0"/>
              <a:t>as defined </a:t>
            </a:r>
            <a:r>
              <a:rPr lang="en-US" sz="3200" dirty="0"/>
              <a:t>in the </a:t>
            </a:r>
            <a:r>
              <a:rPr lang="en-US" sz="3200" dirty="0" smtClean="0"/>
              <a:t>solicitation</a:t>
            </a:r>
          </a:p>
          <a:p>
            <a:r>
              <a:rPr lang="en-US" sz="3200" dirty="0" smtClean="0"/>
              <a:t>All require that the 51% owners be U.S. Citizens</a:t>
            </a:r>
            <a:endParaRPr lang="en-US" sz="3200" dirty="0"/>
          </a:p>
          <a:p>
            <a:endParaRPr lang="en-US" dirty="0"/>
          </a:p>
        </p:txBody>
      </p:sp>
    </p:spTree>
    <p:extLst>
      <p:ext uri="{BB962C8B-B14F-4D97-AF65-F5344CB8AC3E}">
        <p14:creationId xmlns:p14="http://schemas.microsoft.com/office/powerpoint/2010/main" val="61034568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WL Standard">
  <a:themeElements>
    <a:clrScheme name="MWL Standard">
      <a:dk1>
        <a:sysClr val="windowText" lastClr="000000"/>
      </a:dk1>
      <a:lt1>
        <a:sysClr val="window" lastClr="FFFFFF"/>
      </a:lt1>
      <a:dk2>
        <a:srgbClr val="0054A0"/>
      </a:dk2>
      <a:lt2>
        <a:srgbClr val="717073"/>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MWL Standard">
      <a:majorFont>
        <a:latin typeface="Adobe Caslon Pro Bold"/>
        <a:ea typeface=""/>
        <a:cs typeface=""/>
      </a:majorFont>
      <a:minorFont>
        <a:latin typeface="Adobe Caslon Pro"/>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MWL Standard</Template>
  <TotalTime>2756</TotalTime>
  <Words>768</Words>
  <Application>Microsoft Office PowerPoint</Application>
  <PresentationFormat>On-screen Show (4:3)</PresentationFormat>
  <Paragraphs>135</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MWL Standard</vt:lpstr>
      <vt:lpstr> </vt:lpstr>
      <vt:lpstr>About the Firm</vt:lpstr>
      <vt:lpstr>Presenter</vt:lpstr>
      <vt:lpstr>Small Disadvantaged Businesses</vt:lpstr>
      <vt:lpstr>Small Business Programs</vt:lpstr>
      <vt:lpstr>Why Size is Important</vt:lpstr>
      <vt:lpstr>How Does SBA Determine Size?</vt:lpstr>
      <vt:lpstr>Special Size Considerations </vt:lpstr>
      <vt:lpstr>SBA Programs</vt:lpstr>
      <vt:lpstr>8(a) Program – Minority Small Business Development Program</vt:lpstr>
      <vt:lpstr>SDB – Small Disadvantaged Business</vt:lpstr>
      <vt:lpstr>SDVOSB – Service Disabled Veteran Owned Small Businesses</vt:lpstr>
      <vt:lpstr>WOSB – Women-Owned Small Business</vt:lpstr>
      <vt:lpstr>HUBZone – Historically  Underutilized Business Zones</vt:lpstr>
      <vt:lpstr>MBE/DBE Certification</vt:lpstr>
      <vt:lpstr>Supplier Diversity Programs</vt:lpstr>
      <vt:lpstr>Questions?</vt:lpstr>
    </vt:vector>
  </TitlesOfParts>
  <Company>McMahon, Welch and Learned, PLLC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Learned</dc:creator>
  <cp:lastModifiedBy>Kevin Learned</cp:lastModifiedBy>
  <cp:revision>94</cp:revision>
  <cp:lastPrinted>2012-05-09T22:30:34Z</cp:lastPrinted>
  <dcterms:created xsi:type="dcterms:W3CDTF">2012-05-08T02:03:28Z</dcterms:created>
  <dcterms:modified xsi:type="dcterms:W3CDTF">2016-08-09T18:53:23Z</dcterms:modified>
</cp:coreProperties>
</file>